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71" r:id="rId5"/>
    <p:sldId id="270" r:id="rId6"/>
    <p:sldId id="272" r:id="rId7"/>
    <p:sldId id="269" r:id="rId8"/>
    <p:sldId id="260" r:id="rId9"/>
    <p:sldId id="262" r:id="rId10"/>
    <p:sldId id="263" r:id="rId11"/>
    <p:sldId id="264" r:id="rId12"/>
    <p:sldId id="265" r:id="rId13"/>
    <p:sldId id="261" r:id="rId14"/>
    <p:sldId id="266" r:id="rId15"/>
    <p:sldId id="267" r:id="rId16"/>
    <p:sldId id="268" r:id="rId17"/>
    <p:sldId id="274" r:id="rId18"/>
    <p:sldId id="277" r:id="rId19"/>
    <p:sldId id="275" r:id="rId20"/>
    <p:sldId id="278" r:id="rId21"/>
    <p:sldId id="276" r:id="rId22"/>
    <p:sldId id="279" r:id="rId23"/>
    <p:sldId id="280" r:id="rId24"/>
    <p:sldId id="282" r:id="rId25"/>
    <p:sldId id="281" r:id="rId26"/>
    <p:sldId id="284" r:id="rId27"/>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29685" autoAdjust="0"/>
    <p:restoredTop sz="86445" autoAdjust="0"/>
  </p:normalViewPr>
  <p:slideViewPr>
    <p:cSldViewPr>
      <p:cViewPr varScale="1">
        <p:scale>
          <a:sx n="76" d="100"/>
          <a:sy n="76" d="100"/>
        </p:scale>
        <p:origin x="528" y="77"/>
      </p:cViewPr>
      <p:guideLst>
        <p:guide orient="horz" pos="1800"/>
        <p:guide pos="2880"/>
      </p:guideLst>
    </p:cSldViewPr>
  </p:slideViewPr>
  <p:outlineViewPr>
    <p:cViewPr>
      <p:scale>
        <a:sx n="33" d="100"/>
        <a:sy n="33" d="100"/>
      </p:scale>
      <p:origin x="0" y="-1873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1B36D4-0248-4BE0-9C3A-66E3D87C73D0}" type="datetimeFigureOut">
              <a:rPr lang="en-US" smtClean="0"/>
              <a:t>7/25/2019</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19EDB6-D48F-4741-9D60-926FD940E619}" type="slidenum">
              <a:rPr lang="en-US" smtClean="0"/>
              <a:t>‹#›</a:t>
            </a:fld>
            <a:endParaRPr lang="en-US"/>
          </a:p>
        </p:txBody>
      </p:sp>
    </p:spTree>
    <p:extLst>
      <p:ext uri="{BB962C8B-B14F-4D97-AF65-F5344CB8AC3E}">
        <p14:creationId xmlns:p14="http://schemas.microsoft.com/office/powerpoint/2010/main" val="4181044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19EDB6-D48F-4741-9D60-926FD940E619}" type="slidenum">
              <a:rPr lang="en-US" smtClean="0"/>
              <a:t>1</a:t>
            </a:fld>
            <a:endParaRPr lang="en-US"/>
          </a:p>
        </p:txBody>
      </p:sp>
    </p:spTree>
    <p:extLst>
      <p:ext uri="{BB962C8B-B14F-4D97-AF65-F5344CB8AC3E}">
        <p14:creationId xmlns:p14="http://schemas.microsoft.com/office/powerpoint/2010/main" val="537146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D5B53-A015-48FD-AAEB-CF61847764F9}" type="slidenum">
              <a:rPr lang="en-US" smtClean="0"/>
              <a:t>4</a:t>
            </a:fld>
            <a:endParaRPr lang="en-US"/>
          </a:p>
        </p:txBody>
      </p:sp>
    </p:spTree>
    <p:extLst>
      <p:ext uri="{BB962C8B-B14F-4D97-AF65-F5344CB8AC3E}">
        <p14:creationId xmlns:p14="http://schemas.microsoft.com/office/powerpoint/2010/main" val="937691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Training Modules:</a:t>
            </a:r>
          </a:p>
          <a:p>
            <a:r>
              <a:rPr lang="en-US" dirty="0"/>
              <a:t>New member orientation</a:t>
            </a:r>
          </a:p>
          <a:p>
            <a:r>
              <a:rPr lang="en-US" dirty="0"/>
              <a:t>Relevant legislation, regulations, guidelines, and policies</a:t>
            </a:r>
          </a:p>
          <a:p>
            <a:r>
              <a:rPr lang="en-US" dirty="0"/>
              <a:t>Protocol review </a:t>
            </a:r>
          </a:p>
          <a:p>
            <a:endParaRPr lang="en-US" dirty="0"/>
          </a:p>
        </p:txBody>
      </p:sp>
      <p:sp>
        <p:nvSpPr>
          <p:cNvPr id="4" name="Slide Number Placeholder 3"/>
          <p:cNvSpPr>
            <a:spLocks noGrp="1"/>
          </p:cNvSpPr>
          <p:nvPr>
            <p:ph type="sldNum" sz="quarter" idx="10"/>
          </p:nvPr>
        </p:nvSpPr>
        <p:spPr/>
        <p:txBody>
          <a:bodyPr/>
          <a:lstStyle/>
          <a:p>
            <a:fld id="{48CD5B53-A015-48FD-AAEB-CF61847764F9}" type="slidenum">
              <a:rPr lang="en-US" smtClean="0"/>
              <a:t>5</a:t>
            </a:fld>
            <a:endParaRPr lang="en-US"/>
          </a:p>
        </p:txBody>
      </p:sp>
    </p:spTree>
    <p:extLst>
      <p:ext uri="{BB962C8B-B14F-4D97-AF65-F5344CB8AC3E}">
        <p14:creationId xmlns:p14="http://schemas.microsoft.com/office/powerpoint/2010/main" val="3184256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Training Modules:</a:t>
            </a:r>
          </a:p>
          <a:p>
            <a:r>
              <a:rPr lang="en-US" dirty="0"/>
              <a:t>New member orientation</a:t>
            </a:r>
          </a:p>
          <a:p>
            <a:r>
              <a:rPr lang="en-US" dirty="0"/>
              <a:t>Relevant legislation, regulations, guidelines, and policies</a:t>
            </a:r>
          </a:p>
          <a:p>
            <a:r>
              <a:rPr lang="en-US" dirty="0"/>
              <a:t>Protocol review </a:t>
            </a:r>
          </a:p>
          <a:p>
            <a:endParaRPr lang="en-US" dirty="0"/>
          </a:p>
        </p:txBody>
      </p:sp>
      <p:sp>
        <p:nvSpPr>
          <p:cNvPr id="4" name="Slide Number Placeholder 3"/>
          <p:cNvSpPr>
            <a:spLocks noGrp="1"/>
          </p:cNvSpPr>
          <p:nvPr>
            <p:ph type="sldNum" sz="quarter" idx="10"/>
          </p:nvPr>
        </p:nvSpPr>
        <p:spPr/>
        <p:txBody>
          <a:bodyPr/>
          <a:lstStyle/>
          <a:p>
            <a:fld id="{48CD5B53-A015-48FD-AAEB-CF61847764F9}" type="slidenum">
              <a:rPr lang="en-US" smtClean="0"/>
              <a:t>6</a:t>
            </a:fld>
            <a:endParaRPr lang="en-US"/>
          </a:p>
        </p:txBody>
      </p:sp>
    </p:spTree>
    <p:extLst>
      <p:ext uri="{BB962C8B-B14F-4D97-AF65-F5344CB8AC3E}">
        <p14:creationId xmlns:p14="http://schemas.microsoft.com/office/powerpoint/2010/main" val="3543046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19EDB6-D48F-4741-9D60-926FD940E619}" type="slidenum">
              <a:rPr lang="en-US" smtClean="0"/>
              <a:t>7</a:t>
            </a:fld>
            <a:endParaRPr lang="en-US"/>
          </a:p>
        </p:txBody>
      </p:sp>
    </p:spTree>
    <p:extLst>
      <p:ext uri="{BB962C8B-B14F-4D97-AF65-F5344CB8AC3E}">
        <p14:creationId xmlns:p14="http://schemas.microsoft.com/office/powerpoint/2010/main" val="976224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Prolonged restraint should be avoided unless it is essential for achieving the research objectives. Restraint devices should be suitable in size, design, and operation to minimize discomfort or injury to the animal.</a:t>
            </a:r>
            <a:endParaRPr lang="en-US" dirty="0"/>
          </a:p>
        </p:txBody>
      </p:sp>
      <p:sp>
        <p:nvSpPr>
          <p:cNvPr id="4" name="Slide Number Placeholder 3"/>
          <p:cNvSpPr>
            <a:spLocks noGrp="1"/>
          </p:cNvSpPr>
          <p:nvPr>
            <p:ph type="sldNum" sz="quarter" idx="10"/>
          </p:nvPr>
        </p:nvSpPr>
        <p:spPr/>
        <p:txBody>
          <a:bodyPr/>
          <a:lstStyle/>
          <a:p>
            <a:fld id="{C319EDB6-D48F-4741-9D60-926FD940E619}" type="slidenum">
              <a:rPr lang="en-US" smtClean="0"/>
              <a:t>14</a:t>
            </a:fld>
            <a:endParaRPr lang="en-US"/>
          </a:p>
        </p:txBody>
      </p:sp>
    </p:spTree>
    <p:extLst>
      <p:ext uri="{BB962C8B-B14F-4D97-AF65-F5344CB8AC3E}">
        <p14:creationId xmlns:p14="http://schemas.microsoft.com/office/powerpoint/2010/main" val="1713398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19EDB6-D48F-4741-9D60-926FD940E619}" type="slidenum">
              <a:rPr lang="en-US" smtClean="0"/>
              <a:t>15</a:t>
            </a:fld>
            <a:endParaRPr lang="en-US"/>
          </a:p>
        </p:txBody>
      </p:sp>
    </p:spTree>
    <p:extLst>
      <p:ext uri="{BB962C8B-B14F-4D97-AF65-F5344CB8AC3E}">
        <p14:creationId xmlns:p14="http://schemas.microsoft.com/office/powerpoint/2010/main" val="2517952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097187"/>
            <a:ext cx="7315200" cy="2162521"/>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4305442"/>
            <a:ext cx="7315200" cy="953860"/>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88B0D85-ADBC-4A0C-9584-0D5B169A80D2}" type="datetimeFigureOut">
              <a:rPr lang="en-US" smtClean="0"/>
              <a:t>7/25/2019</a:t>
            </a:fld>
            <a:endParaRPr lang="en-US"/>
          </a:p>
        </p:txBody>
      </p:sp>
      <p:sp>
        <p:nvSpPr>
          <p:cNvPr id="8" name="Slide Number Placeholder 7"/>
          <p:cNvSpPr>
            <a:spLocks noGrp="1"/>
          </p:cNvSpPr>
          <p:nvPr>
            <p:ph type="sldNum" sz="quarter" idx="11"/>
          </p:nvPr>
        </p:nvSpPr>
        <p:spPr/>
        <p:txBody>
          <a:bodyPr/>
          <a:lstStyle/>
          <a:p>
            <a:fld id="{B9328AA0-F3B9-4869-998B-4B665CFACD3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8B0D85-ADBC-4A0C-9584-0D5B169A80D2}" type="datetimeFigureOut">
              <a:rPr lang="en-US" smtClean="0"/>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28AA0-F3B9-4869-998B-4B665CFACD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1" y="1522258"/>
            <a:ext cx="1492499" cy="373704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522258"/>
            <a:ext cx="5241476" cy="373704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8B0D85-ADBC-4A0C-9584-0D5B169A80D2}" type="datetimeFigureOut">
              <a:rPr lang="en-US" smtClean="0"/>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28AA0-F3B9-4869-998B-4B665CFACD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8B0D85-ADBC-4A0C-9584-0D5B169A80D2}" type="datetimeFigureOut">
              <a:rPr lang="en-US" smtClean="0"/>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28AA0-F3B9-4869-998B-4B665CFACD3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4181310"/>
            <a:ext cx="7315200" cy="1077993"/>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220915"/>
            <a:ext cx="7315200" cy="915366"/>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8B0D85-ADBC-4A0C-9584-0D5B169A80D2}" type="datetimeFigureOut">
              <a:rPr lang="en-US" smtClean="0"/>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28AA0-F3B9-4869-998B-4B665CFACD3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88B0D85-ADBC-4A0C-9584-0D5B169A80D2}" type="datetimeFigureOut">
              <a:rPr lang="en-US" smtClean="0"/>
              <a:t>7/25/2019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28AA0-F3B9-4869-998B-4B665CFACD31}" type="slidenum">
              <a:rPr lang="en-US" smtClean="0"/>
              <a:t>‹#›</a:t>
            </a:fld>
            <a:endParaRPr lang="en-US"/>
          </a:p>
        </p:txBody>
      </p:sp>
      <p:sp>
        <p:nvSpPr>
          <p:cNvPr id="9" name="Title 8"/>
          <p:cNvSpPr>
            <a:spLocks noGrp="1"/>
          </p:cNvSpPr>
          <p:nvPr>
            <p:ph type="title"/>
          </p:nvPr>
        </p:nvSpPr>
        <p:spPr>
          <a:xfrm>
            <a:off x="914400" y="1287263"/>
            <a:ext cx="7315200" cy="961748"/>
          </a:xfrm>
        </p:spPr>
        <p:txBody>
          <a:bodyPr/>
          <a:lstStyle/>
          <a:p>
            <a:r>
              <a:rPr lang="en-US"/>
              <a:t>Click to edit Master title style</a:t>
            </a:r>
          </a:p>
        </p:txBody>
      </p:sp>
      <p:sp>
        <p:nvSpPr>
          <p:cNvPr id="8" name="Content Placeholder 7"/>
          <p:cNvSpPr>
            <a:spLocks noGrp="1"/>
          </p:cNvSpPr>
          <p:nvPr>
            <p:ph sz="quarter" idx="13"/>
          </p:nvPr>
        </p:nvSpPr>
        <p:spPr>
          <a:xfrm>
            <a:off x="914400" y="2286000"/>
            <a:ext cx="3566160" cy="29946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286000"/>
            <a:ext cx="3566160" cy="29964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286000"/>
            <a:ext cx="3364992" cy="518160"/>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286000"/>
            <a:ext cx="3362062" cy="518160"/>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F88B0D85-ADBC-4A0C-9584-0D5B169A80D2}" type="datetimeFigureOut">
              <a:rPr lang="en-US" smtClean="0"/>
              <a:t>7/25/2019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328AA0-F3B9-4869-998B-4B665CFACD31}" type="slidenum">
              <a:rPr lang="en-US" smtClean="0"/>
              <a:t>‹#›</a:t>
            </a:fld>
            <a:endParaRPr lang="en-US"/>
          </a:p>
        </p:txBody>
      </p:sp>
      <p:sp>
        <p:nvSpPr>
          <p:cNvPr id="10" name="Title 9"/>
          <p:cNvSpPr>
            <a:spLocks noGrp="1"/>
          </p:cNvSpPr>
          <p:nvPr>
            <p:ph type="title"/>
          </p:nvPr>
        </p:nvSpPr>
        <p:spPr>
          <a:xfrm>
            <a:off x="914400" y="1287263"/>
            <a:ext cx="7315200" cy="961748"/>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2819400"/>
            <a:ext cx="3566160" cy="24612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2819400"/>
            <a:ext cx="3566160" cy="24612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8B0D85-ADBC-4A0C-9584-0D5B169A80D2}" type="datetimeFigureOut">
              <a:rPr lang="en-US" smtClean="0"/>
              <a:t>7/25/2019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328AA0-F3B9-4869-998B-4B665CFACD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B0D85-ADBC-4A0C-9584-0D5B169A80D2}" type="datetimeFigureOut">
              <a:rPr lang="en-US" smtClean="0"/>
              <a:t>7/25/2019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328AA0-F3B9-4869-998B-4B665CFACD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521135"/>
            <a:ext cx="2950936" cy="1810846"/>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522257"/>
            <a:ext cx="4207848" cy="3730512"/>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3384246"/>
            <a:ext cx="2950936" cy="1871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8B0D85-ADBC-4A0C-9584-0D5B169A80D2}" type="datetimeFigureOut">
              <a:rPr lang="en-US" smtClean="0"/>
              <a:t>7/25/2019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28AA0-F3B9-4869-998B-4B665CFACD3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0"/>
            <a:ext cx="2953512" cy="1813560"/>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1905000"/>
            <a:ext cx="4038600" cy="27940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3383280"/>
            <a:ext cx="2953512" cy="1874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8B0D85-ADBC-4A0C-9584-0D5B169A80D2}" type="datetimeFigureOut">
              <a:rPr lang="en-US" smtClean="0"/>
              <a:t>7/25/2019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28AA0-F3B9-4869-998B-4B665CFACD3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478173"/>
            <a:ext cx="86236" cy="47693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478173"/>
            <a:ext cx="576072" cy="47693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287263"/>
            <a:ext cx="7315200" cy="961748"/>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308195"/>
            <a:ext cx="7315200" cy="294960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457331"/>
            <a:ext cx="1189132" cy="248265"/>
          </a:xfrm>
          <a:prstGeom prst="rect">
            <a:avLst/>
          </a:prstGeom>
        </p:spPr>
        <p:txBody>
          <a:bodyPr vert="horz" lIns="91440" tIns="45720" rIns="91440" bIns="45720" rtlCol="0" anchor="ctr"/>
          <a:lstStyle>
            <a:lvl1pPr algn="l">
              <a:defRPr sz="1200">
                <a:solidFill>
                  <a:schemeClr val="tx1">
                    <a:alpha val="50000"/>
                  </a:schemeClr>
                </a:solidFill>
              </a:defRPr>
            </a:lvl1pPr>
          </a:lstStyle>
          <a:p>
            <a:fld id="{F88B0D85-ADBC-4A0C-9584-0D5B169A80D2}" type="datetimeFigureOut">
              <a:rPr lang="en-US" smtClean="0"/>
              <a:t>7/25/2019</a:t>
            </a:fld>
            <a:endParaRPr lang="en-US"/>
          </a:p>
        </p:txBody>
      </p:sp>
      <p:sp>
        <p:nvSpPr>
          <p:cNvPr id="6" name="Slide Number Placeholder 5"/>
          <p:cNvSpPr>
            <a:spLocks noGrp="1"/>
          </p:cNvSpPr>
          <p:nvPr>
            <p:ph type="sldNum" sz="quarter" idx="4"/>
          </p:nvPr>
        </p:nvSpPr>
        <p:spPr>
          <a:xfrm>
            <a:off x="7314416" y="457331"/>
            <a:ext cx="941203" cy="251460"/>
          </a:xfrm>
          <a:prstGeom prst="rect">
            <a:avLst/>
          </a:prstGeom>
        </p:spPr>
        <p:txBody>
          <a:bodyPr vert="horz" lIns="91440" tIns="45720" rIns="91440" bIns="45720" rtlCol="0" anchor="ctr"/>
          <a:lstStyle>
            <a:lvl1pPr algn="r">
              <a:defRPr sz="1200">
                <a:solidFill>
                  <a:schemeClr val="tx1"/>
                </a:solidFill>
              </a:defRPr>
            </a:lvl1pPr>
          </a:lstStyle>
          <a:p>
            <a:fld id="{B9328AA0-F3B9-4869-998B-4B665CFACD31}" type="slidenum">
              <a:rPr lang="en-US" smtClean="0"/>
              <a:t>‹#›</a:t>
            </a:fld>
            <a:endParaRPr lang="en-US"/>
          </a:p>
        </p:txBody>
      </p:sp>
      <p:sp>
        <p:nvSpPr>
          <p:cNvPr id="5" name="Footer Placeholder 4"/>
          <p:cNvSpPr>
            <a:spLocks noGrp="1"/>
          </p:cNvSpPr>
          <p:nvPr>
            <p:ph type="ftr" sz="quarter" idx="3"/>
          </p:nvPr>
        </p:nvSpPr>
        <p:spPr>
          <a:xfrm>
            <a:off x="6008689" y="713297"/>
            <a:ext cx="2246489" cy="251023"/>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of person inspecting cag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5600" y="495300"/>
            <a:ext cx="3352800" cy="223046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2400" y="165672"/>
            <a:ext cx="1107996" cy="369332"/>
          </a:xfrm>
          <a:prstGeom prst="rect">
            <a:avLst/>
          </a:prstGeom>
          <a:noFill/>
        </p:spPr>
        <p:txBody>
          <a:bodyPr wrap="none" rtlCol="0">
            <a:spAutoFit/>
          </a:bodyPr>
          <a:lstStyle/>
          <a:p>
            <a:r>
              <a:rPr lang="en-US" dirty="0"/>
              <a:t>TTI 2018</a:t>
            </a:r>
          </a:p>
        </p:txBody>
      </p:sp>
      <p:sp>
        <p:nvSpPr>
          <p:cNvPr id="3" name="Subtitle 2"/>
          <p:cNvSpPr>
            <a:spLocks noGrp="1"/>
          </p:cNvSpPr>
          <p:nvPr>
            <p:ph type="subTitle" idx="1"/>
          </p:nvPr>
        </p:nvSpPr>
        <p:spPr/>
        <p:txBody>
          <a:bodyPr>
            <a:normAutofit fontScale="92500" lnSpcReduction="20000"/>
          </a:bodyPr>
          <a:lstStyle/>
          <a:p>
            <a:r>
              <a:rPr lang="en-US" dirty="0"/>
              <a:t>“Peachtree City University: PCU”</a:t>
            </a:r>
          </a:p>
          <a:p>
            <a:r>
              <a:rPr lang="en-US" dirty="0"/>
              <a:t>Group 6: </a:t>
            </a:r>
            <a:r>
              <a:rPr lang="en-US" dirty="0" err="1"/>
              <a:t>Tiffaney</a:t>
            </a:r>
            <a:r>
              <a:rPr lang="en-US" dirty="0"/>
              <a:t> Duncan, Rebeccah Hunter, Krista </a:t>
            </a:r>
            <a:r>
              <a:rPr lang="en-US" dirty="0" err="1"/>
              <a:t>Kilpadi</a:t>
            </a:r>
            <a:r>
              <a:rPr lang="en-US" dirty="0"/>
              <a:t>, Paula Knapp, Mike Ream</a:t>
            </a:r>
          </a:p>
        </p:txBody>
      </p:sp>
      <p:sp>
        <p:nvSpPr>
          <p:cNvPr id="2" name="Title 1"/>
          <p:cNvSpPr>
            <a:spLocks noGrp="1"/>
          </p:cNvSpPr>
          <p:nvPr>
            <p:ph type="ctrTitle"/>
          </p:nvPr>
        </p:nvSpPr>
        <p:spPr/>
        <p:txBody>
          <a:bodyPr>
            <a:normAutofit/>
          </a:bodyPr>
          <a:lstStyle/>
          <a:p>
            <a:r>
              <a:rPr lang="en-US" sz="4000" dirty="0"/>
              <a:t>Facility Inspection Training for New IACUC Members</a:t>
            </a:r>
          </a:p>
        </p:txBody>
      </p:sp>
    </p:spTree>
    <p:extLst>
      <p:ext uri="{BB962C8B-B14F-4D97-AF65-F5344CB8AC3E}">
        <p14:creationId xmlns:p14="http://schemas.microsoft.com/office/powerpoint/2010/main" val="2127979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500"/>
            <a:ext cx="7315200" cy="961748"/>
          </a:xfrm>
        </p:spPr>
        <p:txBody>
          <a:bodyPr>
            <a:normAutofit/>
          </a:bodyPr>
          <a:lstStyle/>
          <a:p>
            <a:r>
              <a:rPr lang="en-US" sz="4400" dirty="0"/>
              <a:t>PCU IACUC Policies</a:t>
            </a:r>
            <a:endParaRPr lang="en-US" sz="2700" dirty="0"/>
          </a:p>
        </p:txBody>
      </p:sp>
      <p:sp>
        <p:nvSpPr>
          <p:cNvPr id="4" name="Content Placeholder 3"/>
          <p:cNvSpPr>
            <a:spLocks noGrp="1"/>
          </p:cNvSpPr>
          <p:nvPr>
            <p:ph idx="1"/>
          </p:nvPr>
        </p:nvSpPr>
        <p:spPr>
          <a:xfrm>
            <a:off x="381000" y="1257300"/>
            <a:ext cx="8001000" cy="3886200"/>
          </a:xfrm>
        </p:spPr>
        <p:txBody>
          <a:bodyPr>
            <a:noAutofit/>
          </a:bodyPr>
          <a:lstStyle/>
          <a:p>
            <a:r>
              <a:rPr lang="en-US" sz="2400" dirty="0"/>
              <a:t>Gas Anesthesia Vaporizer</a:t>
            </a:r>
          </a:p>
          <a:p>
            <a:pPr lvl="1"/>
            <a:r>
              <a:rPr lang="en-US" sz="2200" dirty="0">
                <a:solidFill>
                  <a:schemeClr val="accent4">
                    <a:lumMod val="40000"/>
                    <a:lumOff val="60000"/>
                  </a:schemeClr>
                </a:solidFill>
              </a:rPr>
              <a:t>E. Vaporizer last professionally serviced in 2014.</a:t>
            </a:r>
          </a:p>
          <a:p>
            <a:r>
              <a:rPr lang="en-US" sz="2400" dirty="0"/>
              <a:t> </a:t>
            </a:r>
            <a:r>
              <a:rPr lang="en-US" sz="2400" dirty="0">
                <a:solidFill>
                  <a:schemeClr val="accent4">
                    <a:lumMod val="40000"/>
                    <a:lumOff val="60000"/>
                  </a:schemeClr>
                </a:solidFill>
              </a:rPr>
              <a:t>The IACUC requires that vaporizers be serviced every 3 years by a qualified technician.</a:t>
            </a:r>
          </a:p>
        </p:txBody>
      </p:sp>
    </p:spTree>
    <p:extLst>
      <p:ext uri="{BB962C8B-B14F-4D97-AF65-F5344CB8AC3E}">
        <p14:creationId xmlns:p14="http://schemas.microsoft.com/office/powerpoint/2010/main" val="177793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500"/>
            <a:ext cx="7315200" cy="961748"/>
          </a:xfrm>
        </p:spPr>
        <p:txBody>
          <a:bodyPr>
            <a:normAutofit/>
          </a:bodyPr>
          <a:lstStyle/>
          <a:p>
            <a:r>
              <a:rPr lang="en-US" sz="4400" dirty="0"/>
              <a:t>PCU IACUC Policies</a:t>
            </a:r>
            <a:endParaRPr lang="en-US" sz="2700" dirty="0"/>
          </a:p>
        </p:txBody>
      </p:sp>
      <p:sp>
        <p:nvSpPr>
          <p:cNvPr id="4" name="Content Placeholder 3"/>
          <p:cNvSpPr>
            <a:spLocks noGrp="1"/>
          </p:cNvSpPr>
          <p:nvPr>
            <p:ph idx="1"/>
          </p:nvPr>
        </p:nvSpPr>
        <p:spPr>
          <a:xfrm>
            <a:off x="381000" y="1257300"/>
            <a:ext cx="8458200" cy="3886200"/>
          </a:xfrm>
        </p:spPr>
        <p:txBody>
          <a:bodyPr>
            <a:noAutofit/>
          </a:bodyPr>
          <a:lstStyle/>
          <a:p>
            <a:r>
              <a:rPr lang="en-US" sz="2400" dirty="0"/>
              <a:t>Injectable Agents/Drug Storage</a:t>
            </a:r>
          </a:p>
          <a:p>
            <a:pPr lvl="1"/>
            <a:r>
              <a:rPr lang="en-US" sz="2200" dirty="0">
                <a:solidFill>
                  <a:schemeClr val="accent4">
                    <a:lumMod val="40000"/>
                    <a:lumOff val="60000"/>
                  </a:schemeClr>
                </a:solidFill>
              </a:rPr>
              <a:t>H. Controlled substance (e.g. ketamine) found in drawer with no lock.</a:t>
            </a:r>
          </a:p>
          <a:p>
            <a:r>
              <a:rPr lang="en-US" sz="2400" dirty="0">
                <a:solidFill>
                  <a:schemeClr val="accent4">
                    <a:lumMod val="40000"/>
                    <a:lumOff val="60000"/>
                  </a:schemeClr>
                </a:solidFill>
              </a:rPr>
              <a:t>Controlled substances will be stored in a locked safe, drawer, or cabinet per DEA regulations</a:t>
            </a:r>
          </a:p>
        </p:txBody>
      </p:sp>
    </p:spTree>
    <p:extLst>
      <p:ext uri="{BB962C8B-B14F-4D97-AF65-F5344CB8AC3E}">
        <p14:creationId xmlns:p14="http://schemas.microsoft.com/office/powerpoint/2010/main" val="135006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500"/>
            <a:ext cx="7315200" cy="961748"/>
          </a:xfrm>
        </p:spPr>
        <p:txBody>
          <a:bodyPr>
            <a:normAutofit/>
          </a:bodyPr>
          <a:lstStyle/>
          <a:p>
            <a:r>
              <a:rPr lang="en-US" sz="4400" dirty="0"/>
              <a:t>PCU IACUC Policies</a:t>
            </a:r>
            <a:endParaRPr lang="en-US" sz="2700" dirty="0"/>
          </a:p>
        </p:txBody>
      </p:sp>
      <p:sp>
        <p:nvSpPr>
          <p:cNvPr id="4" name="Content Placeholder 3"/>
          <p:cNvSpPr>
            <a:spLocks noGrp="1"/>
          </p:cNvSpPr>
          <p:nvPr>
            <p:ph idx="1"/>
          </p:nvPr>
        </p:nvSpPr>
        <p:spPr>
          <a:xfrm>
            <a:off x="381000" y="1257300"/>
            <a:ext cx="8458200" cy="3886200"/>
          </a:xfrm>
        </p:spPr>
        <p:txBody>
          <a:bodyPr>
            <a:noAutofit/>
          </a:bodyPr>
          <a:lstStyle/>
          <a:p>
            <a:r>
              <a:rPr lang="en-US" sz="2400" dirty="0"/>
              <a:t>Euthanasia</a:t>
            </a:r>
          </a:p>
          <a:p>
            <a:pPr lvl="1"/>
            <a:r>
              <a:rPr lang="en-US" sz="2200" dirty="0">
                <a:solidFill>
                  <a:schemeClr val="accent4">
                    <a:lumMod val="40000"/>
                    <a:lumOff val="60000"/>
                  </a:schemeClr>
                </a:solidFill>
              </a:rPr>
              <a:t>C. Live animal found in carcass cooler.</a:t>
            </a:r>
          </a:p>
          <a:p>
            <a:pPr marL="228600" lvl="1"/>
            <a:r>
              <a:rPr lang="en-US" sz="2400" dirty="0">
                <a:solidFill>
                  <a:schemeClr val="accent4">
                    <a:lumMod val="40000"/>
                    <a:lumOff val="60000"/>
                  </a:schemeClr>
                </a:solidFill>
              </a:rPr>
              <a:t>Per AVMA Guidelines, death must be ensured prior to disposal of the animal carcass</a:t>
            </a:r>
          </a:p>
        </p:txBody>
      </p:sp>
    </p:spTree>
    <p:extLst>
      <p:ext uri="{BB962C8B-B14F-4D97-AF65-F5344CB8AC3E}">
        <p14:creationId xmlns:p14="http://schemas.microsoft.com/office/powerpoint/2010/main" val="29026715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500"/>
            <a:ext cx="7315200" cy="961748"/>
          </a:xfrm>
        </p:spPr>
        <p:txBody>
          <a:bodyPr>
            <a:normAutofit/>
          </a:bodyPr>
          <a:lstStyle/>
          <a:p>
            <a:r>
              <a:rPr lang="en-US" sz="4400" dirty="0"/>
              <a:t>PCU IACUC Policies</a:t>
            </a:r>
            <a:endParaRPr lang="en-US" sz="2700" dirty="0"/>
          </a:p>
        </p:txBody>
      </p:sp>
      <p:sp>
        <p:nvSpPr>
          <p:cNvPr id="4" name="Content Placeholder 3"/>
          <p:cNvSpPr>
            <a:spLocks noGrp="1"/>
          </p:cNvSpPr>
          <p:nvPr>
            <p:ph idx="1"/>
          </p:nvPr>
        </p:nvSpPr>
        <p:spPr>
          <a:xfrm>
            <a:off x="381000" y="1257300"/>
            <a:ext cx="8229600" cy="4457700"/>
          </a:xfrm>
        </p:spPr>
        <p:txBody>
          <a:bodyPr>
            <a:noAutofit/>
          </a:bodyPr>
          <a:lstStyle/>
          <a:p>
            <a:r>
              <a:rPr lang="en-US" sz="2400" dirty="0"/>
              <a:t>Non-Pharmaceutical Grade Drugs</a:t>
            </a:r>
          </a:p>
          <a:p>
            <a:pPr lvl="1"/>
            <a:r>
              <a:rPr lang="en-US" sz="2200" dirty="0">
                <a:solidFill>
                  <a:schemeClr val="accent4">
                    <a:lumMod val="40000"/>
                    <a:lumOff val="60000"/>
                  </a:schemeClr>
                </a:solidFill>
              </a:rPr>
              <a:t>A. Unapproved non-pharmaceutical grade analgesia (e.g. meloxicam) was seen being administered to an animal.</a:t>
            </a:r>
          </a:p>
          <a:p>
            <a:r>
              <a:rPr lang="en-US" sz="2400" dirty="0">
                <a:solidFill>
                  <a:schemeClr val="accent4">
                    <a:lumMod val="40000"/>
                    <a:lumOff val="60000"/>
                  </a:schemeClr>
                </a:solidFill>
              </a:rPr>
              <a:t>Per USDA and OLAW, the IACUC requires that pharmaceutical grade substances be used in all cases in which they are available.</a:t>
            </a:r>
          </a:p>
          <a:p>
            <a:r>
              <a:rPr lang="en-US" sz="2400" dirty="0">
                <a:solidFill>
                  <a:schemeClr val="accent4">
                    <a:lumMod val="40000"/>
                    <a:lumOff val="60000"/>
                  </a:schemeClr>
                </a:solidFill>
              </a:rPr>
              <a:t>IACUC may approve the use of non-pharmaceutical grade substances under certain circumstances, such as those cases in which pharmaceutical grade alternatives are not available</a:t>
            </a:r>
          </a:p>
          <a:p>
            <a:endParaRPr lang="en-US" sz="2400" dirty="0">
              <a:solidFill>
                <a:schemeClr val="accent4">
                  <a:lumMod val="40000"/>
                  <a:lumOff val="60000"/>
                </a:schemeClr>
              </a:solidFill>
            </a:endParaRPr>
          </a:p>
        </p:txBody>
      </p:sp>
    </p:spTree>
    <p:extLst>
      <p:ext uri="{BB962C8B-B14F-4D97-AF65-F5344CB8AC3E}">
        <p14:creationId xmlns:p14="http://schemas.microsoft.com/office/powerpoint/2010/main" val="36541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500"/>
            <a:ext cx="7315200" cy="961748"/>
          </a:xfrm>
        </p:spPr>
        <p:txBody>
          <a:bodyPr>
            <a:normAutofit/>
          </a:bodyPr>
          <a:lstStyle/>
          <a:p>
            <a:r>
              <a:rPr lang="en-US" sz="4400" dirty="0"/>
              <a:t>PCU IACUC Policies</a:t>
            </a:r>
            <a:endParaRPr lang="en-US" sz="2700" dirty="0"/>
          </a:p>
        </p:txBody>
      </p:sp>
      <p:sp>
        <p:nvSpPr>
          <p:cNvPr id="4" name="Content Placeholder 3"/>
          <p:cNvSpPr>
            <a:spLocks noGrp="1"/>
          </p:cNvSpPr>
          <p:nvPr>
            <p:ph idx="1"/>
          </p:nvPr>
        </p:nvSpPr>
        <p:spPr>
          <a:xfrm>
            <a:off x="381000" y="1257300"/>
            <a:ext cx="8001000" cy="3886200"/>
          </a:xfrm>
        </p:spPr>
        <p:txBody>
          <a:bodyPr>
            <a:noAutofit/>
          </a:bodyPr>
          <a:lstStyle/>
          <a:p>
            <a:r>
              <a:rPr lang="en-US" sz="2400" dirty="0"/>
              <a:t>Prolonged Restraint</a:t>
            </a:r>
          </a:p>
          <a:p>
            <a:pPr lvl="1"/>
            <a:r>
              <a:rPr lang="en-US" sz="2200" dirty="0">
                <a:solidFill>
                  <a:schemeClr val="accent4">
                    <a:lumMod val="40000"/>
                    <a:lumOff val="60000"/>
                  </a:schemeClr>
                </a:solidFill>
              </a:rPr>
              <a:t>G. Rabbit in restraint device for 6 hours; only approved for 4 hours.</a:t>
            </a:r>
          </a:p>
          <a:p>
            <a:r>
              <a:rPr lang="en-US" sz="2200" dirty="0">
                <a:solidFill>
                  <a:schemeClr val="accent4">
                    <a:lumMod val="40000"/>
                    <a:lumOff val="60000"/>
                  </a:schemeClr>
                </a:solidFill>
              </a:rPr>
              <a:t>The type and maximal duration of restraint should be stated within the protocol</a:t>
            </a:r>
            <a:r>
              <a:rPr lang="en-US" sz="2200" dirty="0"/>
              <a:t>. The use of prolonged restraint needs to be scientifically justified, and has to be approved by the IACUC.</a:t>
            </a:r>
          </a:p>
        </p:txBody>
      </p:sp>
    </p:spTree>
    <p:extLst>
      <p:ext uri="{BB962C8B-B14F-4D97-AF65-F5344CB8AC3E}">
        <p14:creationId xmlns:p14="http://schemas.microsoft.com/office/powerpoint/2010/main" val="17712277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artoon: feces"/>
          <p:cNvPicPr>
            <a:picLocks noChangeAspect="1" noChangeArrowheads="1"/>
          </p:cNvPicPr>
          <p:nvPr/>
        </p:nvPicPr>
        <p:blipFill rotWithShape="1">
          <a:blip r:embed="rId3">
            <a:extLst>
              <a:ext uri="{28A0092B-C50C-407E-A947-70E740481C1C}">
                <a14:useLocalDpi xmlns:a14="http://schemas.microsoft.com/office/drawing/2010/main" val="0"/>
              </a:ext>
            </a:extLst>
          </a:blip>
          <a:srcRect l="26167" t="5396" r="26333" b="6984"/>
          <a:stretch/>
        </p:blipFill>
        <p:spPr bwMode="auto">
          <a:xfrm>
            <a:off x="3657600" y="3924300"/>
            <a:ext cx="1619251" cy="1568116"/>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a:xfrm>
            <a:off x="381000" y="1257300"/>
            <a:ext cx="8153400" cy="3886200"/>
          </a:xfrm>
        </p:spPr>
        <p:txBody>
          <a:bodyPr>
            <a:noAutofit/>
          </a:bodyPr>
          <a:lstStyle/>
          <a:p>
            <a:r>
              <a:rPr lang="en-US" sz="2400" dirty="0"/>
              <a:t>Sanitation of Research Equipment</a:t>
            </a:r>
          </a:p>
          <a:p>
            <a:pPr lvl="1"/>
            <a:r>
              <a:rPr lang="en-US" sz="2200" dirty="0">
                <a:solidFill>
                  <a:schemeClr val="accent4">
                    <a:lumMod val="40000"/>
                    <a:lumOff val="60000"/>
                  </a:schemeClr>
                </a:solidFill>
              </a:rPr>
              <a:t>D. Feces found on animal treadmill.</a:t>
            </a:r>
            <a:endParaRPr lang="en-US" sz="2400" dirty="0"/>
          </a:p>
          <a:p>
            <a:r>
              <a:rPr lang="en-US" sz="2400" dirty="0">
                <a:solidFill>
                  <a:schemeClr val="accent4">
                    <a:lumMod val="40000"/>
                    <a:lumOff val="60000"/>
                  </a:schemeClr>
                </a:solidFill>
              </a:rPr>
              <a:t>It is the responsibility of the individual(s) using a procedural area or equipment in their own lab to disinfect all equipment and work surfaces that may come in contact with animals prior to and after each use. </a:t>
            </a:r>
          </a:p>
        </p:txBody>
      </p:sp>
      <p:sp>
        <p:nvSpPr>
          <p:cNvPr id="2" name="Title 1"/>
          <p:cNvSpPr>
            <a:spLocks noGrp="1"/>
          </p:cNvSpPr>
          <p:nvPr>
            <p:ph type="title"/>
          </p:nvPr>
        </p:nvSpPr>
        <p:spPr>
          <a:xfrm>
            <a:off x="381000" y="190500"/>
            <a:ext cx="7315200" cy="961748"/>
          </a:xfrm>
        </p:spPr>
        <p:txBody>
          <a:bodyPr>
            <a:normAutofit/>
          </a:bodyPr>
          <a:lstStyle/>
          <a:p>
            <a:r>
              <a:rPr lang="en-US" sz="4400" dirty="0"/>
              <a:t>PCU IACUC Policies</a:t>
            </a:r>
            <a:endParaRPr lang="en-US" sz="2700" dirty="0"/>
          </a:p>
        </p:txBody>
      </p:sp>
    </p:spTree>
    <p:extLst>
      <p:ext uri="{BB962C8B-B14F-4D97-AF65-F5344CB8AC3E}">
        <p14:creationId xmlns:p14="http://schemas.microsoft.com/office/powerpoint/2010/main" val="298215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00"/>
                                        </p:tgtEl>
                                        <p:attrNameLst>
                                          <p:attrName>style.visibility</p:attrName>
                                        </p:attrNameLst>
                                      </p:cBhvr>
                                      <p:to>
                                        <p:strVal val="visible"/>
                                      </p:to>
                                    </p:set>
                                    <p:animEffect transition="in" filter="fade">
                                      <p:cBhvr>
                                        <p:cTn id="10" dur="500"/>
                                        <p:tgtEl>
                                          <p:spTgt spid="410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500"/>
            <a:ext cx="7315200" cy="961748"/>
          </a:xfrm>
        </p:spPr>
        <p:txBody>
          <a:bodyPr>
            <a:normAutofit/>
          </a:bodyPr>
          <a:lstStyle/>
          <a:p>
            <a:r>
              <a:rPr lang="en-US" sz="4400" dirty="0"/>
              <a:t>PCU IACUC Policies</a:t>
            </a:r>
            <a:endParaRPr lang="en-US" sz="2700" dirty="0"/>
          </a:p>
        </p:txBody>
      </p:sp>
      <p:sp>
        <p:nvSpPr>
          <p:cNvPr id="4" name="Content Placeholder 3"/>
          <p:cNvSpPr>
            <a:spLocks noGrp="1"/>
          </p:cNvSpPr>
          <p:nvPr>
            <p:ph idx="1"/>
          </p:nvPr>
        </p:nvSpPr>
        <p:spPr>
          <a:xfrm>
            <a:off x="381000" y="1257300"/>
            <a:ext cx="8153400" cy="3886200"/>
          </a:xfrm>
        </p:spPr>
        <p:txBody>
          <a:bodyPr>
            <a:noAutofit/>
          </a:bodyPr>
          <a:lstStyle/>
          <a:p>
            <a:r>
              <a:rPr lang="en-US" sz="2400" dirty="0"/>
              <a:t>Animal Enrichment</a:t>
            </a:r>
          </a:p>
          <a:p>
            <a:pPr lvl="1"/>
            <a:r>
              <a:rPr lang="en-US" sz="2200" dirty="0">
                <a:solidFill>
                  <a:schemeClr val="accent4">
                    <a:lumMod val="40000"/>
                    <a:lumOff val="60000"/>
                  </a:schemeClr>
                </a:solidFill>
              </a:rPr>
              <a:t>B. Mouse housed alone with no enrichment; no exemption listed on cage card.</a:t>
            </a:r>
          </a:p>
          <a:p>
            <a:r>
              <a:rPr lang="en-US" sz="2400" dirty="0">
                <a:solidFill>
                  <a:schemeClr val="accent4">
                    <a:lumMod val="40000"/>
                    <a:lumOff val="60000"/>
                  </a:schemeClr>
                </a:solidFill>
              </a:rPr>
              <a:t>Mice must be group or pair housed unless otherwise approved by the IACUC.</a:t>
            </a:r>
            <a:endParaRPr lang="en-US" sz="2400" dirty="0"/>
          </a:p>
          <a:p>
            <a:r>
              <a:rPr lang="en-US" sz="2400" dirty="0">
                <a:solidFill>
                  <a:schemeClr val="accent4">
                    <a:lumMod val="40000"/>
                    <a:lumOff val="60000"/>
                  </a:schemeClr>
                </a:solidFill>
              </a:rPr>
              <a:t>Minimum enrichment for socially housed mice: nesting materials in addition to the regular bedding</a:t>
            </a:r>
          </a:p>
          <a:p>
            <a:r>
              <a:rPr lang="en-US" sz="2400" dirty="0">
                <a:solidFill>
                  <a:schemeClr val="accent4">
                    <a:lumMod val="40000"/>
                    <a:lumOff val="60000"/>
                  </a:schemeClr>
                </a:solidFill>
              </a:rPr>
              <a:t>Deviations from this policy must be approved by the IACUC and animal cages must be clearly labeled to document the exemption. </a:t>
            </a:r>
          </a:p>
          <a:p>
            <a:endParaRPr lang="en-US" sz="2400" dirty="0">
              <a:solidFill>
                <a:schemeClr val="accent4">
                  <a:lumMod val="40000"/>
                  <a:lumOff val="60000"/>
                </a:schemeClr>
              </a:solidFill>
            </a:endParaRPr>
          </a:p>
        </p:txBody>
      </p:sp>
    </p:spTree>
    <p:extLst>
      <p:ext uri="{BB962C8B-B14F-4D97-AF65-F5344CB8AC3E}">
        <p14:creationId xmlns:p14="http://schemas.microsoft.com/office/powerpoint/2010/main" val="7455503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19100"/>
            <a:ext cx="7315200" cy="1448911"/>
          </a:xfrm>
        </p:spPr>
        <p:txBody>
          <a:bodyPr>
            <a:normAutofit/>
          </a:bodyPr>
          <a:lstStyle/>
          <a:p>
            <a:pPr algn="ctr"/>
            <a:r>
              <a:rPr lang="en-US" dirty="0"/>
              <a:t>Distinguishing </a:t>
            </a:r>
            <a:r>
              <a:rPr lang="en-US" dirty="0" smtClean="0"/>
              <a:t>Significant </a:t>
            </a:r>
            <a:r>
              <a:rPr lang="en-US" dirty="0"/>
              <a:t>from </a:t>
            </a:r>
            <a:r>
              <a:rPr lang="en-US" dirty="0" smtClean="0"/>
              <a:t>Minor Deficiencies</a:t>
            </a:r>
            <a:endParaRPr lang="en-US" dirty="0"/>
          </a:p>
        </p:txBody>
      </p:sp>
      <p:sp>
        <p:nvSpPr>
          <p:cNvPr id="3" name="Content Placeholder 2"/>
          <p:cNvSpPr>
            <a:spLocks noGrp="1"/>
          </p:cNvSpPr>
          <p:nvPr>
            <p:ph idx="1"/>
          </p:nvPr>
        </p:nvSpPr>
        <p:spPr>
          <a:xfrm>
            <a:off x="533400" y="2095500"/>
            <a:ext cx="8001000" cy="2949606"/>
          </a:xfrm>
        </p:spPr>
        <p:txBody>
          <a:bodyPr/>
          <a:lstStyle/>
          <a:p>
            <a:pPr marL="0" indent="0">
              <a:buNone/>
            </a:pPr>
            <a:r>
              <a:rPr lang="en-US" sz="2400" dirty="0"/>
              <a:t>PHS Policy IV.B.2.d. and OLAW FAQ E.2.</a:t>
            </a:r>
          </a:p>
          <a:p>
            <a:pPr marL="0" indent="0">
              <a:buNone/>
            </a:pPr>
            <a:endParaRPr lang="en-US" sz="2400" dirty="0"/>
          </a:p>
          <a:p>
            <a:pPr marL="0" indent="0">
              <a:buNone/>
            </a:pPr>
            <a:r>
              <a:rPr lang="en-US" sz="2400" dirty="0">
                <a:solidFill>
                  <a:schemeClr val="accent4">
                    <a:lumMod val="40000"/>
                    <a:lumOff val="60000"/>
                  </a:schemeClr>
                </a:solidFill>
              </a:rPr>
              <a:t>A significant deficiency is one that is or may be a threat to the health or safety of the animals.</a:t>
            </a:r>
            <a:r>
              <a:rPr lang="en-US" sz="2400" dirty="0"/>
              <a:t> Deficiencies must contain a reasonable and specific plan and schedule for correction.</a:t>
            </a:r>
          </a:p>
          <a:p>
            <a:pPr marL="0" indent="0">
              <a:buNone/>
            </a:pPr>
            <a:endParaRPr lang="en-US" dirty="0"/>
          </a:p>
        </p:txBody>
      </p:sp>
    </p:spTree>
    <p:extLst>
      <p:ext uri="{BB962C8B-B14F-4D97-AF65-F5344CB8AC3E}">
        <p14:creationId xmlns:p14="http://schemas.microsoft.com/office/powerpoint/2010/main" val="2577147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of a broken chain l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8297" y="3238500"/>
            <a:ext cx="3048000" cy="1625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914400" y="1409700"/>
            <a:ext cx="7315200" cy="1448911"/>
          </a:xfrm>
        </p:spPr>
        <p:txBody>
          <a:bodyPr>
            <a:normAutofit fontScale="90000"/>
          </a:bodyPr>
          <a:lstStyle/>
          <a:p>
            <a:pPr algn="ctr"/>
            <a:r>
              <a:rPr lang="en-US" dirty="0"/>
              <a:t>Learning Activity: Differentiating Minor and Significant Deficiencies</a:t>
            </a:r>
            <a:br>
              <a:rPr lang="en-US" dirty="0"/>
            </a:br>
            <a:r>
              <a:rPr lang="en-US" sz="3100" dirty="0"/>
              <a:t>(1 minute)</a:t>
            </a:r>
          </a:p>
        </p:txBody>
      </p:sp>
    </p:spTree>
    <p:extLst>
      <p:ext uri="{BB962C8B-B14F-4D97-AF65-F5344CB8AC3E}">
        <p14:creationId xmlns:p14="http://schemas.microsoft.com/office/powerpoint/2010/main" val="3426804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descr="Minor"/>
          <p:cNvSpPr txBox="1"/>
          <p:nvPr/>
        </p:nvSpPr>
        <p:spPr>
          <a:xfrm>
            <a:off x="6934200" y="4844534"/>
            <a:ext cx="914400"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dirty="0"/>
              <a:t>Minor</a:t>
            </a:r>
          </a:p>
        </p:txBody>
      </p:sp>
      <p:sp>
        <p:nvSpPr>
          <p:cNvPr id="7" name="Right Arrow 6" descr="Right arrow"/>
          <p:cNvSpPr/>
          <p:nvPr/>
        </p:nvSpPr>
        <p:spPr>
          <a:xfrm>
            <a:off x="5410200" y="4762500"/>
            <a:ext cx="7620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descr="Significant"/>
          <p:cNvSpPr txBox="1"/>
          <p:nvPr/>
        </p:nvSpPr>
        <p:spPr>
          <a:xfrm>
            <a:off x="6629400" y="3930134"/>
            <a:ext cx="1524000"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dirty="0"/>
              <a:t>Significant</a:t>
            </a:r>
          </a:p>
        </p:txBody>
      </p:sp>
      <p:sp>
        <p:nvSpPr>
          <p:cNvPr id="6" name="Right Arrow 5" descr="Right arrow"/>
          <p:cNvSpPr/>
          <p:nvPr/>
        </p:nvSpPr>
        <p:spPr>
          <a:xfrm>
            <a:off x="5410200" y="3848100"/>
            <a:ext cx="7620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descr="Minor"/>
          <p:cNvSpPr txBox="1"/>
          <p:nvPr/>
        </p:nvSpPr>
        <p:spPr>
          <a:xfrm>
            <a:off x="6934200" y="3015734"/>
            <a:ext cx="914400"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dirty="0"/>
              <a:t>Minor</a:t>
            </a:r>
          </a:p>
        </p:txBody>
      </p:sp>
      <p:sp>
        <p:nvSpPr>
          <p:cNvPr id="5" name="Right Arrow 4" descr="Right arrow"/>
          <p:cNvSpPr/>
          <p:nvPr/>
        </p:nvSpPr>
        <p:spPr>
          <a:xfrm>
            <a:off x="5410200" y="2933700"/>
            <a:ext cx="7620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descr="Significant"/>
          <p:cNvSpPr txBox="1"/>
          <p:nvPr/>
        </p:nvSpPr>
        <p:spPr>
          <a:xfrm>
            <a:off x="6629400" y="1920359"/>
            <a:ext cx="1524000"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dirty="0"/>
              <a:t>Significant</a:t>
            </a:r>
          </a:p>
        </p:txBody>
      </p:sp>
      <p:sp>
        <p:nvSpPr>
          <p:cNvPr id="4" name="Right Arrow 3" descr="right arrow"/>
          <p:cNvSpPr/>
          <p:nvPr/>
        </p:nvSpPr>
        <p:spPr>
          <a:xfrm>
            <a:off x="5410200" y="1838325"/>
            <a:ext cx="7620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04800" y="1257300"/>
            <a:ext cx="5029200" cy="4114800"/>
          </a:xfrm>
        </p:spPr>
        <p:txBody>
          <a:bodyPr>
            <a:normAutofit/>
          </a:bodyPr>
          <a:lstStyle/>
          <a:p>
            <a:pPr marL="45720" indent="0">
              <a:buNone/>
            </a:pPr>
            <a:r>
              <a:rPr lang="en-US" sz="2400" dirty="0"/>
              <a:t>A. Unapproved non-pharmaceutical grade analgesia (e.g. meloxicam) was seen being administered to an animal.</a:t>
            </a:r>
          </a:p>
          <a:p>
            <a:pPr marL="45720" indent="0">
              <a:buNone/>
            </a:pPr>
            <a:r>
              <a:rPr lang="en-US" sz="2400" dirty="0"/>
              <a:t>B. Mouse housed alone with no enrichment; no exemption listed on cage card.</a:t>
            </a:r>
          </a:p>
          <a:p>
            <a:pPr marL="45720" indent="0">
              <a:buNone/>
            </a:pPr>
            <a:r>
              <a:rPr lang="en-US" sz="2400" dirty="0"/>
              <a:t>C. Live animal found in carcass cooler.</a:t>
            </a:r>
          </a:p>
          <a:p>
            <a:pPr marL="45720" indent="0">
              <a:buNone/>
            </a:pPr>
            <a:r>
              <a:rPr lang="en-US" sz="2400" dirty="0"/>
              <a:t>D. Feces found on </a:t>
            </a:r>
            <a:r>
              <a:rPr lang="en-US" sz="2400" dirty="0" err="1"/>
              <a:t>rotarod</a:t>
            </a:r>
            <a:r>
              <a:rPr lang="en-US" sz="2400" dirty="0"/>
              <a:t>.</a:t>
            </a:r>
          </a:p>
        </p:txBody>
      </p:sp>
      <p:sp>
        <p:nvSpPr>
          <p:cNvPr id="14" name="Title 1"/>
          <p:cNvSpPr>
            <a:spLocks noGrp="1"/>
          </p:cNvSpPr>
          <p:nvPr>
            <p:ph type="title"/>
          </p:nvPr>
        </p:nvSpPr>
        <p:spPr>
          <a:xfrm>
            <a:off x="838200" y="342900"/>
            <a:ext cx="7315200" cy="763111"/>
          </a:xfrm>
        </p:spPr>
        <p:txBody>
          <a:bodyPr>
            <a:normAutofit/>
          </a:bodyPr>
          <a:lstStyle/>
          <a:p>
            <a:pPr algn="ctr"/>
            <a:r>
              <a:rPr lang="en-US" dirty="0"/>
              <a:t>Minor or Significant?</a:t>
            </a:r>
          </a:p>
        </p:txBody>
      </p:sp>
    </p:spTree>
    <p:extLst>
      <p:ext uri="{BB962C8B-B14F-4D97-AF65-F5344CB8AC3E}">
        <p14:creationId xmlns:p14="http://schemas.microsoft.com/office/powerpoint/2010/main" val="28101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5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500"/>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500"/>
                                        <p:tgtEl>
                                          <p:spTgt spid="7"/>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7" grpId="0" animBg="1"/>
      <p:bldP spid="12" grpId="0" animBg="1"/>
      <p:bldP spid="6" grpId="0" animBg="1"/>
      <p:bldP spid="11" grpId="0" animBg="1"/>
      <p:bldP spid="5" grpId="0" animBg="1"/>
      <p:bldP spid="8"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2900"/>
            <a:ext cx="7315200" cy="961748"/>
          </a:xfrm>
        </p:spPr>
        <p:txBody>
          <a:bodyPr/>
          <a:lstStyle/>
          <a:p>
            <a:r>
              <a:rPr lang="en-US" dirty="0"/>
              <a:t>Goal</a:t>
            </a:r>
          </a:p>
        </p:txBody>
      </p:sp>
      <p:sp>
        <p:nvSpPr>
          <p:cNvPr id="3" name="Content Placeholder 2"/>
          <p:cNvSpPr>
            <a:spLocks noGrp="1"/>
          </p:cNvSpPr>
          <p:nvPr>
            <p:ph idx="1"/>
          </p:nvPr>
        </p:nvSpPr>
        <p:spPr>
          <a:xfrm>
            <a:off x="609600" y="1409700"/>
            <a:ext cx="7315200" cy="2949606"/>
          </a:xfrm>
        </p:spPr>
        <p:txBody>
          <a:bodyPr>
            <a:normAutofit/>
          </a:bodyPr>
          <a:lstStyle/>
          <a:p>
            <a:pPr marL="45720" indent="0">
              <a:buNone/>
            </a:pPr>
            <a:r>
              <a:rPr lang="en-US" sz="2400" dirty="0"/>
              <a:t>The new IACUC member will be trained to detect minor and significant deficiencies during a semiannual facility inspection.</a:t>
            </a:r>
          </a:p>
        </p:txBody>
      </p:sp>
    </p:spTree>
    <p:extLst>
      <p:ext uri="{BB962C8B-B14F-4D97-AF65-F5344CB8AC3E}">
        <p14:creationId xmlns:p14="http://schemas.microsoft.com/office/powerpoint/2010/main" val="1474057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descr="Minor"/>
          <p:cNvSpPr txBox="1"/>
          <p:nvPr/>
        </p:nvSpPr>
        <p:spPr>
          <a:xfrm>
            <a:off x="6934200" y="4234934"/>
            <a:ext cx="914400"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dirty="0"/>
              <a:t>Minor</a:t>
            </a:r>
          </a:p>
        </p:txBody>
      </p:sp>
      <p:sp>
        <p:nvSpPr>
          <p:cNvPr id="7" name="Right Arrow 6" descr="Right arrow"/>
          <p:cNvSpPr/>
          <p:nvPr/>
        </p:nvSpPr>
        <p:spPr>
          <a:xfrm>
            <a:off x="5410200" y="4152900"/>
            <a:ext cx="7620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descr="Significant"/>
          <p:cNvSpPr txBox="1"/>
          <p:nvPr/>
        </p:nvSpPr>
        <p:spPr>
          <a:xfrm>
            <a:off x="6629400" y="3368159"/>
            <a:ext cx="1524000"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dirty="0"/>
              <a:t>Significant</a:t>
            </a:r>
          </a:p>
        </p:txBody>
      </p:sp>
      <p:sp>
        <p:nvSpPr>
          <p:cNvPr id="6" name="Right Arrow 5" descr="Right arrow"/>
          <p:cNvSpPr/>
          <p:nvPr/>
        </p:nvSpPr>
        <p:spPr>
          <a:xfrm>
            <a:off x="5410200" y="3286125"/>
            <a:ext cx="7620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descr="Minor"/>
          <p:cNvSpPr txBox="1"/>
          <p:nvPr/>
        </p:nvSpPr>
        <p:spPr>
          <a:xfrm>
            <a:off x="6934200" y="2425184"/>
            <a:ext cx="914400"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dirty="0"/>
              <a:t>Minor</a:t>
            </a:r>
          </a:p>
        </p:txBody>
      </p:sp>
      <p:sp>
        <p:nvSpPr>
          <p:cNvPr id="5" name="Right Arrow 4" descr="Right arrow"/>
          <p:cNvSpPr/>
          <p:nvPr/>
        </p:nvSpPr>
        <p:spPr>
          <a:xfrm>
            <a:off x="5410200" y="2343150"/>
            <a:ext cx="7620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descr="Minor"/>
          <p:cNvSpPr txBox="1"/>
          <p:nvPr/>
        </p:nvSpPr>
        <p:spPr>
          <a:xfrm>
            <a:off x="6934200" y="1625084"/>
            <a:ext cx="914400"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dirty="0"/>
              <a:t>Minor</a:t>
            </a:r>
          </a:p>
        </p:txBody>
      </p:sp>
      <p:sp>
        <p:nvSpPr>
          <p:cNvPr id="4" name="Right Arrow 3" descr="Right arrow"/>
          <p:cNvSpPr/>
          <p:nvPr/>
        </p:nvSpPr>
        <p:spPr>
          <a:xfrm>
            <a:off x="5391912" y="1562100"/>
            <a:ext cx="7620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28600" y="1419225"/>
            <a:ext cx="5029200" cy="2971800"/>
          </a:xfrm>
        </p:spPr>
        <p:txBody>
          <a:bodyPr>
            <a:noAutofit/>
          </a:bodyPr>
          <a:lstStyle/>
          <a:p>
            <a:pPr marL="45720" indent="0">
              <a:buNone/>
            </a:pPr>
            <a:r>
              <a:rPr lang="en-US" sz="2400" dirty="0"/>
              <a:t>E. Vaporizer last professionally serviced in 2014.</a:t>
            </a:r>
          </a:p>
          <a:p>
            <a:pPr marL="45720" indent="0">
              <a:buNone/>
            </a:pPr>
            <a:r>
              <a:rPr lang="en-US" sz="2400" dirty="0"/>
              <a:t>F. Isoflurane (anesthetic) expired on 1/30/18.</a:t>
            </a:r>
          </a:p>
          <a:p>
            <a:pPr marL="45720" indent="0">
              <a:buNone/>
            </a:pPr>
            <a:r>
              <a:rPr lang="en-US" sz="2400" dirty="0"/>
              <a:t>G. Rabbit in restraint device for 6 hours; only approved for 4 hours.</a:t>
            </a:r>
          </a:p>
          <a:p>
            <a:pPr marL="45720" indent="0">
              <a:buNone/>
            </a:pPr>
            <a:r>
              <a:rPr lang="en-US" sz="2400" dirty="0"/>
              <a:t>H. Controlled substance (e.g. ketamine) found in drawer with no lock.</a:t>
            </a:r>
          </a:p>
        </p:txBody>
      </p:sp>
      <p:sp>
        <p:nvSpPr>
          <p:cNvPr id="13" name="Title 1"/>
          <p:cNvSpPr>
            <a:spLocks noGrp="1"/>
          </p:cNvSpPr>
          <p:nvPr>
            <p:ph type="title"/>
          </p:nvPr>
        </p:nvSpPr>
        <p:spPr>
          <a:xfrm>
            <a:off x="838200" y="342900"/>
            <a:ext cx="7315200" cy="763111"/>
          </a:xfrm>
        </p:spPr>
        <p:txBody>
          <a:bodyPr>
            <a:normAutofit/>
          </a:bodyPr>
          <a:lstStyle/>
          <a:p>
            <a:pPr algn="ctr"/>
            <a:r>
              <a:rPr lang="en-US" dirty="0"/>
              <a:t>Minor or Significant?</a:t>
            </a:r>
          </a:p>
        </p:txBody>
      </p:sp>
    </p:spTree>
    <p:extLst>
      <p:ext uri="{BB962C8B-B14F-4D97-AF65-F5344CB8AC3E}">
        <p14:creationId xmlns:p14="http://schemas.microsoft.com/office/powerpoint/2010/main" val="83883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5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500"/>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500"/>
                                        <p:tgtEl>
                                          <p:spTgt spid="7"/>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animBg="1"/>
      <p:bldP spid="10" grpId="0" animBg="1"/>
      <p:bldP spid="6" grpId="0" animBg="1"/>
      <p:bldP spid="9" grpId="0" animBg="1"/>
      <p:bldP spid="5" grpId="0" animBg="1"/>
      <p:bldP spid="12"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19225"/>
            <a:ext cx="8382000" cy="2971800"/>
          </a:xfrm>
        </p:spPr>
        <p:txBody>
          <a:bodyPr>
            <a:noAutofit/>
          </a:bodyPr>
          <a:lstStyle/>
          <a:p>
            <a:pPr marL="45720" indent="0">
              <a:buNone/>
            </a:pPr>
            <a:r>
              <a:rPr lang="en-US" sz="2400" dirty="0"/>
              <a:t>Once a facility inspection is complete, an IACUC member may suggest corrective actions to remedy a deficiency.</a:t>
            </a:r>
          </a:p>
          <a:p>
            <a:endParaRPr lang="en-US" sz="2400" dirty="0"/>
          </a:p>
          <a:p>
            <a:pPr marL="45720" indent="0">
              <a:buNone/>
            </a:pPr>
            <a:r>
              <a:rPr lang="en-US" sz="2400" dirty="0"/>
              <a:t>Example</a:t>
            </a:r>
          </a:p>
          <a:p>
            <a:pPr lvl="1"/>
            <a:r>
              <a:rPr lang="en-US" sz="2200" dirty="0">
                <a:solidFill>
                  <a:schemeClr val="accent4">
                    <a:lumMod val="40000"/>
                    <a:lumOff val="60000"/>
                  </a:schemeClr>
                </a:solidFill>
              </a:rPr>
              <a:t>Deficiency: Controlled drug logs are incomplete.</a:t>
            </a:r>
          </a:p>
          <a:p>
            <a:pPr lvl="1"/>
            <a:r>
              <a:rPr lang="en-US" sz="2200" dirty="0">
                <a:solidFill>
                  <a:schemeClr val="accent4">
                    <a:lumMod val="40000"/>
                    <a:lumOff val="60000"/>
                  </a:schemeClr>
                </a:solidFill>
              </a:rPr>
              <a:t>Suggested corrective plan: PI should retrain their staff on logging controlled substances correctly and completely.</a:t>
            </a:r>
          </a:p>
        </p:txBody>
      </p:sp>
      <p:sp>
        <p:nvSpPr>
          <p:cNvPr id="13" name="Title 1"/>
          <p:cNvSpPr>
            <a:spLocks noGrp="1"/>
          </p:cNvSpPr>
          <p:nvPr>
            <p:ph type="title"/>
          </p:nvPr>
        </p:nvSpPr>
        <p:spPr>
          <a:xfrm>
            <a:off x="838200" y="342900"/>
            <a:ext cx="7315200" cy="763111"/>
          </a:xfrm>
        </p:spPr>
        <p:txBody>
          <a:bodyPr>
            <a:normAutofit/>
          </a:bodyPr>
          <a:lstStyle/>
          <a:p>
            <a:pPr algn="ctr"/>
            <a:r>
              <a:rPr lang="en-US" dirty="0"/>
              <a:t>Plan for Corrections</a:t>
            </a:r>
          </a:p>
        </p:txBody>
      </p:sp>
    </p:spTree>
    <p:extLst>
      <p:ext uri="{BB962C8B-B14F-4D97-AF65-F5344CB8AC3E}">
        <p14:creationId xmlns:p14="http://schemas.microsoft.com/office/powerpoint/2010/main" val="326731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artoon: check sig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2857500"/>
            <a:ext cx="2057400" cy="2057400"/>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noGrp="1"/>
          </p:cNvSpPr>
          <p:nvPr>
            <p:ph type="title"/>
          </p:nvPr>
        </p:nvSpPr>
        <p:spPr>
          <a:xfrm>
            <a:off x="838200" y="1866900"/>
            <a:ext cx="7315200" cy="763111"/>
          </a:xfrm>
        </p:spPr>
        <p:txBody>
          <a:bodyPr>
            <a:normAutofit fontScale="90000"/>
          </a:bodyPr>
          <a:lstStyle/>
          <a:p>
            <a:pPr algn="ctr"/>
            <a:r>
              <a:rPr lang="en-US" dirty="0"/>
              <a:t>Learning Activity: Proposing Plans for Corrective Action</a:t>
            </a:r>
          </a:p>
        </p:txBody>
      </p:sp>
    </p:spTree>
    <p:extLst>
      <p:ext uri="{BB962C8B-B14F-4D97-AF65-F5344CB8AC3E}">
        <p14:creationId xmlns:p14="http://schemas.microsoft.com/office/powerpoint/2010/main" val="3902456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304800" y="1485900"/>
            <a:ext cx="8305800" cy="2744311"/>
          </a:xfrm>
        </p:spPr>
        <p:txBody>
          <a:bodyPr>
            <a:normAutofit fontScale="90000"/>
          </a:bodyPr>
          <a:lstStyle/>
          <a:p>
            <a:pPr algn="ctr"/>
            <a:r>
              <a:rPr lang="en-US" dirty="0"/>
              <a:t>Learning Activity:</a:t>
            </a:r>
            <a:br>
              <a:rPr lang="en-US" dirty="0"/>
            </a:br>
            <a:r>
              <a:rPr lang="en-US" dirty="0"/>
              <a:t>(Each group would be asked to collaborate and propose a corrective plan for one of the listed deficiencies and then report out)</a:t>
            </a:r>
          </a:p>
        </p:txBody>
      </p:sp>
    </p:spTree>
    <p:extLst>
      <p:ext uri="{BB962C8B-B14F-4D97-AF65-F5344CB8AC3E}">
        <p14:creationId xmlns:p14="http://schemas.microsoft.com/office/powerpoint/2010/main" val="3683271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23900"/>
            <a:ext cx="8458200" cy="961748"/>
          </a:xfrm>
        </p:spPr>
        <p:txBody>
          <a:bodyPr>
            <a:normAutofit fontScale="90000"/>
          </a:bodyPr>
          <a:lstStyle/>
          <a:p>
            <a:r>
              <a:rPr lang="en-US" sz="4400" dirty="0"/>
              <a:t>Objectives</a:t>
            </a:r>
            <a:r>
              <a:rPr lang="en-US" dirty="0"/>
              <a:t/>
            </a:r>
            <a:br>
              <a:rPr lang="en-US" dirty="0"/>
            </a:br>
            <a:r>
              <a:rPr lang="en-US" sz="2700" dirty="0"/>
              <a:t>The trainee should now be able to:</a:t>
            </a:r>
          </a:p>
        </p:txBody>
      </p:sp>
      <p:sp>
        <p:nvSpPr>
          <p:cNvPr id="3" name="Content Placeholder 2"/>
          <p:cNvSpPr>
            <a:spLocks noGrp="1"/>
          </p:cNvSpPr>
          <p:nvPr>
            <p:ph idx="1"/>
          </p:nvPr>
        </p:nvSpPr>
        <p:spPr>
          <a:xfrm>
            <a:off x="609600" y="1866900"/>
            <a:ext cx="7315200" cy="2949606"/>
          </a:xfrm>
        </p:spPr>
        <p:txBody>
          <a:bodyPr>
            <a:normAutofit/>
          </a:bodyPr>
          <a:lstStyle/>
          <a:p>
            <a:r>
              <a:rPr lang="en-US" sz="2400" i="1" dirty="0"/>
              <a:t>Apply</a:t>
            </a:r>
            <a:r>
              <a:rPr lang="en-US" sz="2400" dirty="0"/>
              <a:t> IACUC policies to identify deficiencies during semi-annual facility inspections</a:t>
            </a:r>
          </a:p>
          <a:p>
            <a:r>
              <a:rPr lang="en-US" sz="2400" i="1" dirty="0"/>
              <a:t>Differentiate</a:t>
            </a:r>
            <a:r>
              <a:rPr lang="en-US" sz="2400" dirty="0"/>
              <a:t> significant from minor deficiencies</a:t>
            </a:r>
          </a:p>
          <a:p>
            <a:r>
              <a:rPr lang="en-US" sz="2400" i="1" dirty="0"/>
              <a:t>Propose</a:t>
            </a:r>
            <a:r>
              <a:rPr lang="en-US" sz="2400" dirty="0"/>
              <a:t> plans for correction</a:t>
            </a:r>
          </a:p>
        </p:txBody>
      </p:sp>
    </p:spTree>
    <p:extLst>
      <p:ext uri="{BB962C8B-B14F-4D97-AF65-F5344CB8AC3E}">
        <p14:creationId xmlns:p14="http://schemas.microsoft.com/office/powerpoint/2010/main" val="4262807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990600" y="-190500"/>
            <a:ext cx="7315200" cy="2028548"/>
          </a:xfrm>
        </p:spPr>
        <p:txBody>
          <a:bodyPr>
            <a:noAutofit/>
          </a:bodyPr>
          <a:lstStyle/>
          <a:p>
            <a:pPr algn="ctr"/>
            <a:r>
              <a:rPr lang="en-US" dirty="0"/>
              <a:t>Summative Assessment</a:t>
            </a:r>
            <a:r>
              <a:rPr lang="en-US" sz="4800" dirty="0">
                <a:solidFill>
                  <a:schemeClr val="accent4">
                    <a:lumMod val="40000"/>
                    <a:lumOff val="60000"/>
                  </a:schemeClr>
                </a:solidFill>
              </a:rPr>
              <a:t/>
            </a:r>
            <a:br>
              <a:rPr lang="en-US" sz="4800" dirty="0">
                <a:solidFill>
                  <a:schemeClr val="accent4">
                    <a:lumMod val="40000"/>
                    <a:lumOff val="60000"/>
                  </a:schemeClr>
                </a:solidFill>
              </a:rPr>
            </a:br>
            <a:r>
              <a:rPr lang="en-US" sz="4800" dirty="0">
                <a:solidFill>
                  <a:schemeClr val="accent4">
                    <a:lumMod val="40000"/>
                    <a:lumOff val="60000"/>
                  </a:schemeClr>
                </a:solidFill>
              </a:rPr>
              <a:t>Mock Facility Inspection</a:t>
            </a:r>
          </a:p>
        </p:txBody>
      </p:sp>
      <p:sp>
        <p:nvSpPr>
          <p:cNvPr id="2" name="Content Placeholder 1"/>
          <p:cNvSpPr>
            <a:spLocks noGrp="1"/>
          </p:cNvSpPr>
          <p:nvPr>
            <p:ph idx="1"/>
          </p:nvPr>
        </p:nvSpPr>
        <p:spPr>
          <a:xfrm>
            <a:off x="609600" y="2095500"/>
            <a:ext cx="7924800" cy="2949606"/>
          </a:xfrm>
        </p:spPr>
        <p:txBody>
          <a:bodyPr>
            <a:normAutofit fontScale="92500"/>
          </a:bodyPr>
          <a:lstStyle/>
          <a:p>
            <a:pPr marL="0" lvl="0" indent="0">
              <a:lnSpc>
                <a:spcPct val="120000"/>
              </a:lnSpc>
              <a:spcBef>
                <a:spcPts val="0"/>
              </a:spcBef>
              <a:buClrTx/>
              <a:buNone/>
            </a:pPr>
            <a:r>
              <a:rPr lang="en-US" sz="2800" dirty="0">
                <a:solidFill>
                  <a:schemeClr val="tx2"/>
                </a:solidFill>
              </a:rPr>
              <a:t>Each learner will perform the following:</a:t>
            </a:r>
          </a:p>
          <a:p>
            <a:pPr marL="798513" lvl="0" indent="-457200">
              <a:lnSpc>
                <a:spcPct val="120000"/>
              </a:lnSpc>
              <a:spcBef>
                <a:spcPts val="0"/>
              </a:spcBef>
              <a:buClrTx/>
              <a:buFontTx/>
              <a:buAutoNum type="arabicParenR"/>
            </a:pPr>
            <a:r>
              <a:rPr lang="en-US" sz="2800" dirty="0">
                <a:solidFill>
                  <a:schemeClr val="tx2"/>
                </a:solidFill>
              </a:rPr>
              <a:t>Inspect the mock laboratory and identify deficiencies</a:t>
            </a:r>
          </a:p>
          <a:p>
            <a:pPr marL="798513" lvl="0" indent="-457200">
              <a:lnSpc>
                <a:spcPct val="120000"/>
              </a:lnSpc>
              <a:spcBef>
                <a:spcPts val="0"/>
              </a:spcBef>
              <a:buClrTx/>
              <a:buFontTx/>
              <a:buAutoNum type="arabicParenR"/>
            </a:pPr>
            <a:r>
              <a:rPr lang="en-US" sz="2800" dirty="0">
                <a:solidFill>
                  <a:schemeClr val="tx2"/>
                </a:solidFill>
              </a:rPr>
              <a:t>Categorize deficiencies as minor or significant</a:t>
            </a:r>
          </a:p>
          <a:p>
            <a:pPr marL="798513" lvl="0" indent="-457200">
              <a:lnSpc>
                <a:spcPct val="120000"/>
              </a:lnSpc>
              <a:spcBef>
                <a:spcPts val="0"/>
              </a:spcBef>
              <a:buClrTx/>
              <a:buFontTx/>
              <a:buAutoNum type="arabicParenR"/>
            </a:pPr>
            <a:r>
              <a:rPr lang="en-US" sz="2800" dirty="0">
                <a:solidFill>
                  <a:schemeClr val="tx2"/>
                </a:solidFill>
              </a:rPr>
              <a:t>Propose corrective plan for two (2) deficiencies.</a:t>
            </a:r>
          </a:p>
          <a:p>
            <a:pPr marL="798513" indent="-457200">
              <a:buNone/>
            </a:pPr>
            <a:endParaRPr lang="en-US" dirty="0"/>
          </a:p>
        </p:txBody>
      </p:sp>
    </p:spTree>
    <p:extLst>
      <p:ext uri="{BB962C8B-B14F-4D97-AF65-F5344CB8AC3E}">
        <p14:creationId xmlns:p14="http://schemas.microsoft.com/office/powerpoint/2010/main" val="1893901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990600" y="-190500"/>
            <a:ext cx="7315200" cy="2028548"/>
          </a:xfrm>
        </p:spPr>
        <p:txBody>
          <a:bodyPr>
            <a:noAutofit/>
          </a:bodyPr>
          <a:lstStyle/>
          <a:p>
            <a:pPr algn="ctr"/>
            <a:r>
              <a:rPr lang="en-US" dirty="0"/>
              <a:t>Summative Assessment</a:t>
            </a:r>
            <a:r>
              <a:rPr lang="en-US" sz="4800" dirty="0">
                <a:solidFill>
                  <a:schemeClr val="accent4">
                    <a:lumMod val="40000"/>
                    <a:lumOff val="60000"/>
                  </a:schemeClr>
                </a:solidFill>
              </a:rPr>
              <a:t/>
            </a:r>
            <a:br>
              <a:rPr lang="en-US" sz="4800" dirty="0">
                <a:solidFill>
                  <a:schemeClr val="accent4">
                    <a:lumMod val="40000"/>
                    <a:lumOff val="60000"/>
                  </a:schemeClr>
                </a:solidFill>
              </a:rPr>
            </a:br>
            <a:r>
              <a:rPr lang="en-US" sz="4800" dirty="0">
                <a:solidFill>
                  <a:schemeClr val="accent4">
                    <a:lumMod val="40000"/>
                    <a:lumOff val="60000"/>
                  </a:schemeClr>
                </a:solidFill>
              </a:rPr>
              <a:t>Mock Facility Inspection</a:t>
            </a:r>
          </a:p>
        </p:txBody>
      </p:sp>
      <p:sp>
        <p:nvSpPr>
          <p:cNvPr id="2" name="Content Placeholder 1"/>
          <p:cNvSpPr>
            <a:spLocks noGrp="1"/>
          </p:cNvSpPr>
          <p:nvPr>
            <p:ph idx="1"/>
          </p:nvPr>
        </p:nvSpPr>
        <p:spPr>
          <a:xfrm>
            <a:off x="609600" y="2095500"/>
            <a:ext cx="7924800" cy="2949606"/>
          </a:xfrm>
        </p:spPr>
        <p:txBody>
          <a:bodyPr>
            <a:normAutofit fontScale="92500" lnSpcReduction="10000"/>
          </a:bodyPr>
          <a:lstStyle/>
          <a:p>
            <a:pPr marL="45720" indent="0">
              <a:lnSpc>
                <a:spcPct val="120000"/>
              </a:lnSpc>
              <a:buNone/>
            </a:pPr>
            <a:r>
              <a:rPr lang="en-US" sz="3600" dirty="0">
                <a:solidFill>
                  <a:schemeClr val="tx2"/>
                </a:solidFill>
              </a:rPr>
              <a:t>Grading</a:t>
            </a:r>
          </a:p>
          <a:p>
            <a:pPr marL="1028700" lvl="1" indent="-571500">
              <a:lnSpc>
                <a:spcPct val="120000"/>
              </a:lnSpc>
              <a:buFont typeface="Arial" pitchFamily="34" charset="0"/>
              <a:buChar char="•"/>
            </a:pPr>
            <a:r>
              <a:rPr lang="en-US" sz="2600" dirty="0">
                <a:solidFill>
                  <a:schemeClr val="tx2"/>
                </a:solidFill>
              </a:rPr>
              <a:t>Learner must identify 70% of the presented deficiencies and correctly differentiate them as minor or significant.</a:t>
            </a:r>
          </a:p>
          <a:p>
            <a:pPr marL="1028700" lvl="1" indent="-571500">
              <a:lnSpc>
                <a:spcPct val="120000"/>
              </a:lnSpc>
              <a:buFont typeface="Arial" pitchFamily="34" charset="0"/>
              <a:buChar char="•"/>
            </a:pPr>
            <a:r>
              <a:rPr lang="en-US" sz="2600" dirty="0">
                <a:solidFill>
                  <a:schemeClr val="tx2"/>
                </a:solidFill>
              </a:rPr>
              <a:t>The two proposed corrective plans must be reasonable and specific to the deficiency.</a:t>
            </a:r>
          </a:p>
          <a:p>
            <a:pPr marL="798513" indent="-457200">
              <a:buNone/>
            </a:pPr>
            <a:endParaRPr lang="en-US" dirty="0"/>
          </a:p>
        </p:txBody>
      </p:sp>
    </p:spTree>
    <p:extLst>
      <p:ext uri="{BB962C8B-B14F-4D97-AF65-F5344CB8AC3E}">
        <p14:creationId xmlns:p14="http://schemas.microsoft.com/office/powerpoint/2010/main" val="3191851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23900"/>
            <a:ext cx="8458200" cy="961748"/>
          </a:xfrm>
        </p:spPr>
        <p:txBody>
          <a:bodyPr>
            <a:normAutofit fontScale="90000"/>
          </a:bodyPr>
          <a:lstStyle/>
          <a:p>
            <a:r>
              <a:rPr lang="en-US" sz="4400" dirty="0"/>
              <a:t>Objectives</a:t>
            </a:r>
            <a:r>
              <a:rPr lang="en-US" dirty="0"/>
              <a:t/>
            </a:r>
            <a:br>
              <a:rPr lang="en-US" dirty="0"/>
            </a:br>
            <a:r>
              <a:rPr lang="en-US" sz="2700" dirty="0"/>
              <a:t>Upon completion of this module, the trainee will be able to:</a:t>
            </a:r>
          </a:p>
        </p:txBody>
      </p:sp>
      <p:sp>
        <p:nvSpPr>
          <p:cNvPr id="3" name="Content Placeholder 2"/>
          <p:cNvSpPr>
            <a:spLocks noGrp="1"/>
          </p:cNvSpPr>
          <p:nvPr>
            <p:ph idx="1"/>
          </p:nvPr>
        </p:nvSpPr>
        <p:spPr>
          <a:xfrm>
            <a:off x="609600" y="1866900"/>
            <a:ext cx="7315200" cy="2949606"/>
          </a:xfrm>
        </p:spPr>
        <p:txBody>
          <a:bodyPr>
            <a:normAutofit/>
          </a:bodyPr>
          <a:lstStyle/>
          <a:p>
            <a:r>
              <a:rPr lang="en-US" sz="2400" i="1" dirty="0"/>
              <a:t>Apply</a:t>
            </a:r>
            <a:r>
              <a:rPr lang="en-US" sz="2400" dirty="0"/>
              <a:t> IACUC policies to identify deficiencies during semiannual facility inspections</a:t>
            </a:r>
          </a:p>
          <a:p>
            <a:r>
              <a:rPr lang="en-US" sz="2400" i="1" dirty="0"/>
              <a:t>Differentiate</a:t>
            </a:r>
            <a:r>
              <a:rPr lang="en-US" sz="2400" dirty="0"/>
              <a:t> significant from minor deficiencies</a:t>
            </a:r>
          </a:p>
          <a:p>
            <a:r>
              <a:rPr lang="en-US" sz="2400" i="1" dirty="0"/>
              <a:t>Propose</a:t>
            </a:r>
            <a:r>
              <a:rPr lang="en-US" sz="2400" dirty="0"/>
              <a:t> plans for correction</a:t>
            </a:r>
          </a:p>
        </p:txBody>
      </p:sp>
    </p:spTree>
    <p:extLst>
      <p:ext uri="{BB962C8B-B14F-4D97-AF65-F5344CB8AC3E}">
        <p14:creationId xmlns:p14="http://schemas.microsoft.com/office/powerpoint/2010/main" val="2573916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6394"/>
            <a:ext cx="7924800" cy="688506"/>
          </a:xfrm>
        </p:spPr>
        <p:txBody>
          <a:bodyPr>
            <a:normAutofit fontScale="90000"/>
          </a:bodyPr>
          <a:lstStyle/>
          <a:p>
            <a:r>
              <a:rPr lang="en-US" sz="4400" dirty="0"/>
              <a:t>Why</a:t>
            </a:r>
            <a:r>
              <a:rPr lang="en-US" dirty="0"/>
              <a:t> do </a:t>
            </a:r>
            <a:r>
              <a:rPr lang="en-US" sz="4400" dirty="0" smtClean="0"/>
              <a:t>Facility</a:t>
            </a:r>
            <a:r>
              <a:rPr lang="en-US" dirty="0" smtClean="0"/>
              <a:t> Inspections</a:t>
            </a:r>
            <a:r>
              <a:rPr lang="en-US" dirty="0"/>
              <a:t>?	</a:t>
            </a:r>
          </a:p>
        </p:txBody>
      </p:sp>
      <p:sp>
        <p:nvSpPr>
          <p:cNvPr id="3" name="Content Placeholder 2"/>
          <p:cNvSpPr>
            <a:spLocks noGrp="1"/>
          </p:cNvSpPr>
          <p:nvPr>
            <p:ph idx="1"/>
          </p:nvPr>
        </p:nvSpPr>
        <p:spPr>
          <a:xfrm>
            <a:off x="533400" y="1298122"/>
            <a:ext cx="8464732" cy="4397828"/>
          </a:xfrm>
        </p:spPr>
        <p:txBody>
          <a:bodyPr>
            <a:noAutofit/>
          </a:bodyPr>
          <a:lstStyle/>
          <a:p>
            <a:pPr marL="0" indent="0">
              <a:buNone/>
            </a:pPr>
            <a:r>
              <a:rPr lang="en-US" b="1" dirty="0"/>
              <a:t>PHS IV. B. Functions of the IACUC</a:t>
            </a:r>
          </a:p>
          <a:p>
            <a:pPr marL="0" indent="0">
              <a:buNone/>
            </a:pPr>
            <a:r>
              <a:rPr lang="en-US" dirty="0">
                <a:solidFill>
                  <a:schemeClr val="accent4">
                    <a:lumMod val="40000"/>
                    <a:lumOff val="60000"/>
                  </a:schemeClr>
                </a:solidFill>
              </a:rPr>
              <a:t>2. Inspect at least once every six months all of the institution’s animal facilities (including satellite facilities) using the Guide as a basis for </a:t>
            </a:r>
            <a:r>
              <a:rPr lang="en-US" dirty="0" smtClean="0">
                <a:solidFill>
                  <a:schemeClr val="accent4">
                    <a:lumMod val="40000"/>
                    <a:lumOff val="60000"/>
                  </a:schemeClr>
                </a:solidFill>
              </a:rPr>
              <a:t>evaluation</a:t>
            </a:r>
            <a:endParaRPr lang="en-US" b="1" dirty="0"/>
          </a:p>
          <a:p>
            <a:pPr marL="0" indent="0">
              <a:buNone/>
            </a:pPr>
            <a:endParaRPr lang="en-US" b="1" dirty="0"/>
          </a:p>
          <a:p>
            <a:pPr marL="0" indent="0">
              <a:buNone/>
            </a:pPr>
            <a:r>
              <a:rPr lang="en-US" b="1" dirty="0"/>
              <a:t>USDA AWA 2.31.c. IACUC Functions</a:t>
            </a:r>
          </a:p>
          <a:p>
            <a:pPr marL="0" indent="0">
              <a:buNone/>
            </a:pPr>
            <a:r>
              <a:rPr lang="en-US" dirty="0">
                <a:solidFill>
                  <a:schemeClr val="accent4">
                    <a:lumMod val="40000"/>
                    <a:lumOff val="60000"/>
                  </a:schemeClr>
                </a:solidFill>
              </a:rPr>
              <a:t>(2) Inspect, at least once every six months, all of the research facility’s animal facilities, including animal study areas,</a:t>
            </a:r>
            <a:r>
              <a:rPr lang="en-US" dirty="0"/>
              <a:t> using title 9, chapter I, subchapter A – Animal Welfare, as a basis for evaluation: provided however, that animal areas containing free living wild animals in their natural habitat need not be included in such inspection</a:t>
            </a:r>
          </a:p>
        </p:txBody>
      </p:sp>
    </p:spTree>
    <p:extLst>
      <p:ext uri="{BB962C8B-B14F-4D97-AF65-F5344CB8AC3E}">
        <p14:creationId xmlns:p14="http://schemas.microsoft.com/office/powerpoint/2010/main" val="3942707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
            <a:ext cx="7848600" cy="914400"/>
          </a:xfrm>
        </p:spPr>
        <p:txBody>
          <a:bodyPr>
            <a:noAutofit/>
          </a:bodyPr>
          <a:lstStyle/>
          <a:p>
            <a:r>
              <a:rPr lang="en-US" sz="3200" dirty="0"/>
              <a:t>PHS Policy IV.B. Functions of the IACUC:</a:t>
            </a:r>
          </a:p>
        </p:txBody>
      </p:sp>
      <p:sp>
        <p:nvSpPr>
          <p:cNvPr id="3" name="Content Placeholder 2"/>
          <p:cNvSpPr>
            <a:spLocks noGrp="1"/>
          </p:cNvSpPr>
          <p:nvPr>
            <p:ph idx="1"/>
          </p:nvPr>
        </p:nvSpPr>
        <p:spPr>
          <a:xfrm>
            <a:off x="914400" y="1333500"/>
            <a:ext cx="7772400" cy="4038600"/>
          </a:xfrm>
        </p:spPr>
        <p:txBody>
          <a:bodyPr>
            <a:noAutofit/>
          </a:bodyPr>
          <a:lstStyle/>
          <a:p>
            <a:r>
              <a:rPr lang="en-US" dirty="0"/>
              <a:t>Perform semiannual program review </a:t>
            </a:r>
          </a:p>
          <a:p>
            <a:r>
              <a:rPr lang="en-US" b="1" dirty="0">
                <a:solidFill>
                  <a:schemeClr val="accent4">
                    <a:lumMod val="40000"/>
                    <a:lumOff val="60000"/>
                  </a:schemeClr>
                </a:solidFill>
              </a:rPr>
              <a:t>Perform semiannual facility inspections</a:t>
            </a:r>
          </a:p>
          <a:p>
            <a:r>
              <a:rPr lang="en-US" dirty="0"/>
              <a:t>Prepare reports and submit to IO</a:t>
            </a:r>
          </a:p>
          <a:p>
            <a:r>
              <a:rPr lang="en-US" dirty="0"/>
              <a:t>Review research projects</a:t>
            </a:r>
          </a:p>
          <a:p>
            <a:r>
              <a:rPr lang="en-US" dirty="0"/>
              <a:t>Review concerns involving animal care and use</a:t>
            </a:r>
          </a:p>
          <a:p>
            <a:r>
              <a:rPr lang="en-US" dirty="0"/>
              <a:t>Make recommendations to IO regarding animal use</a:t>
            </a:r>
          </a:p>
          <a:p>
            <a:r>
              <a:rPr lang="en-US" dirty="0"/>
              <a:t>Review and approve, require modifications to secure approval, or withhold approval of animal activities</a:t>
            </a:r>
          </a:p>
          <a:p>
            <a:r>
              <a:rPr lang="en-US" dirty="0"/>
              <a:t>Review and approve, require modifications to secure approval, or withhold approval of proposed significant changes</a:t>
            </a:r>
          </a:p>
          <a:p>
            <a:r>
              <a:rPr lang="en-US" dirty="0"/>
              <a:t>Suspend animal activity </a:t>
            </a:r>
          </a:p>
        </p:txBody>
      </p:sp>
    </p:spTree>
    <p:extLst>
      <p:ext uri="{BB962C8B-B14F-4D97-AF65-F5344CB8AC3E}">
        <p14:creationId xmlns:p14="http://schemas.microsoft.com/office/powerpoint/2010/main" val="3621426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71700"/>
            <a:ext cx="8186057" cy="1740626"/>
          </a:xfrm>
        </p:spPr>
        <p:txBody>
          <a:bodyPr>
            <a:noAutofit/>
          </a:bodyPr>
          <a:lstStyle/>
          <a:p>
            <a:pPr marL="0" indent="0">
              <a:buNone/>
            </a:pPr>
            <a:r>
              <a:rPr lang="en-US" sz="2800" b="1" dirty="0"/>
              <a:t>From the Guide: </a:t>
            </a:r>
            <a:r>
              <a:rPr lang="en-US" sz="2800" dirty="0"/>
              <a:t>“</a:t>
            </a:r>
            <a:r>
              <a:rPr lang="en-US" sz="2800" i="1" dirty="0"/>
              <a:t>It is the institution’s responsibility to ensure that IACUC members are provided with training opportunities to understand their work and role.”</a:t>
            </a:r>
          </a:p>
        </p:txBody>
      </p:sp>
      <p:sp>
        <p:nvSpPr>
          <p:cNvPr id="2" name="Title 1"/>
          <p:cNvSpPr>
            <a:spLocks noGrp="1"/>
          </p:cNvSpPr>
          <p:nvPr>
            <p:ph type="title"/>
          </p:nvPr>
        </p:nvSpPr>
        <p:spPr>
          <a:xfrm>
            <a:off x="381000" y="571500"/>
            <a:ext cx="7772400" cy="961748"/>
          </a:xfrm>
        </p:spPr>
        <p:txBody>
          <a:bodyPr>
            <a:noAutofit/>
          </a:bodyPr>
          <a:lstStyle/>
          <a:p>
            <a:r>
              <a:rPr lang="en-US" sz="3600" dirty="0"/>
              <a:t>Training IACUC Members to Perform Semiannual Facility Inspections</a:t>
            </a:r>
          </a:p>
        </p:txBody>
      </p:sp>
    </p:spTree>
    <p:extLst>
      <p:ext uri="{BB962C8B-B14F-4D97-AF65-F5344CB8AC3E}">
        <p14:creationId xmlns:p14="http://schemas.microsoft.com/office/powerpoint/2010/main" val="3612104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artoon: crying monkey fa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4768" y="3574573"/>
            <a:ext cx="2199638" cy="2071323"/>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a:xfrm>
            <a:off x="381000" y="1409700"/>
            <a:ext cx="7696200" cy="4114800"/>
          </a:xfrm>
        </p:spPr>
        <p:txBody>
          <a:bodyPr>
            <a:normAutofit/>
          </a:bodyPr>
          <a:lstStyle/>
          <a:p>
            <a:r>
              <a:rPr lang="en-US" dirty="0"/>
              <a:t>A deficiency occurs when a facility does not adhere to the institutional policies</a:t>
            </a:r>
            <a:r>
              <a:rPr lang="en-US" dirty="0" smtClean="0"/>
              <a:t>.</a:t>
            </a:r>
            <a:br>
              <a:rPr lang="en-US" dirty="0" smtClean="0"/>
            </a:br>
            <a:endParaRPr lang="en-US" dirty="0" smtClean="0"/>
          </a:p>
          <a:p>
            <a:pPr marL="45720" indent="0">
              <a:buNone/>
            </a:pPr>
            <a:r>
              <a:rPr lang="en-US" dirty="0">
                <a:solidFill>
                  <a:schemeClr val="accent4">
                    <a:lumMod val="40000"/>
                    <a:lumOff val="60000"/>
                  </a:schemeClr>
                </a:solidFill>
              </a:rPr>
              <a:t>A </a:t>
            </a:r>
            <a:r>
              <a:rPr lang="en-US" b="1" dirty="0">
                <a:solidFill>
                  <a:schemeClr val="accent4">
                    <a:lumMod val="40000"/>
                    <a:lumOff val="60000"/>
                  </a:schemeClr>
                </a:solidFill>
              </a:rPr>
              <a:t>deficiency</a:t>
            </a:r>
            <a:r>
              <a:rPr lang="en-US" dirty="0">
                <a:solidFill>
                  <a:schemeClr val="accent4">
                    <a:lumMod val="40000"/>
                    <a:lumOff val="60000"/>
                  </a:schemeClr>
                </a:solidFill>
              </a:rPr>
              <a:t> is something found during either the program review or the facility inspection which is not in compliance with the PHS Policy, the provisions of the </a:t>
            </a:r>
            <a:r>
              <a:rPr lang="en-US" i="1" dirty="0">
                <a:solidFill>
                  <a:schemeClr val="accent4">
                    <a:lumMod val="40000"/>
                    <a:lumOff val="60000"/>
                  </a:schemeClr>
                </a:solidFill>
              </a:rPr>
              <a:t>Guide for the Care and Use of Laboratory Animals</a:t>
            </a:r>
            <a:r>
              <a:rPr lang="en-US" dirty="0">
                <a:solidFill>
                  <a:schemeClr val="accent4">
                    <a:lumMod val="40000"/>
                    <a:lumOff val="60000"/>
                  </a:schemeClr>
                </a:solidFill>
              </a:rPr>
              <a:t> or your institutional animal care and use program policies. </a:t>
            </a:r>
            <a:endParaRPr lang="en-US" dirty="0" smtClean="0">
              <a:solidFill>
                <a:schemeClr val="accent4">
                  <a:lumMod val="40000"/>
                  <a:lumOff val="60000"/>
                </a:schemeClr>
              </a:solidFill>
            </a:endParaRPr>
          </a:p>
          <a:p>
            <a:pPr marL="45720" indent="0">
              <a:buNone/>
            </a:pPr>
            <a:endParaRPr lang="en-US" dirty="0" smtClean="0">
              <a:solidFill>
                <a:schemeClr val="accent4">
                  <a:lumMod val="40000"/>
                  <a:lumOff val="60000"/>
                </a:schemeClr>
              </a:solidFill>
            </a:endParaRPr>
          </a:p>
          <a:p>
            <a:pPr marL="45720" indent="0">
              <a:buNone/>
            </a:pPr>
            <a:r>
              <a:rPr lang="en-US" dirty="0">
                <a:solidFill>
                  <a:schemeClr val="accent4">
                    <a:lumMod val="40000"/>
                    <a:lumOff val="60000"/>
                  </a:schemeClr>
                </a:solidFill>
              </a:rPr>
              <a:t>NOTE: Deficiencies noted will be distinguished as </a:t>
            </a:r>
            <a:r>
              <a:rPr lang="en-US" dirty="0" smtClean="0">
                <a:solidFill>
                  <a:schemeClr val="accent4">
                    <a:lumMod val="40000"/>
                    <a:lumOff val="60000"/>
                  </a:schemeClr>
                </a:solidFill>
              </a:rPr>
              <a:t/>
            </a:r>
            <a:br>
              <a:rPr lang="en-US" dirty="0" smtClean="0">
                <a:solidFill>
                  <a:schemeClr val="accent4">
                    <a:lumMod val="40000"/>
                    <a:lumOff val="60000"/>
                  </a:schemeClr>
                </a:solidFill>
              </a:rPr>
            </a:br>
            <a:r>
              <a:rPr lang="en-US" b="1" dirty="0" smtClean="0">
                <a:solidFill>
                  <a:schemeClr val="accent4">
                    <a:lumMod val="40000"/>
                    <a:lumOff val="60000"/>
                  </a:schemeClr>
                </a:solidFill>
              </a:rPr>
              <a:t>minor </a:t>
            </a:r>
            <a:r>
              <a:rPr lang="en-US" b="1" dirty="0">
                <a:solidFill>
                  <a:schemeClr val="accent4">
                    <a:lumMod val="40000"/>
                    <a:lumOff val="60000"/>
                  </a:schemeClr>
                </a:solidFill>
              </a:rPr>
              <a:t>or significant</a:t>
            </a:r>
            <a:r>
              <a:rPr lang="en-US" dirty="0">
                <a:solidFill>
                  <a:schemeClr val="accent4">
                    <a:lumMod val="40000"/>
                    <a:lumOff val="60000"/>
                  </a:schemeClr>
                </a:solidFill>
              </a:rPr>
              <a:t> with a </a:t>
            </a:r>
            <a:r>
              <a:rPr lang="en-US" b="1" dirty="0">
                <a:solidFill>
                  <a:schemeClr val="accent4">
                    <a:lumMod val="40000"/>
                    <a:lumOff val="60000"/>
                  </a:schemeClr>
                </a:solidFill>
              </a:rPr>
              <a:t>reasonable plan and </a:t>
            </a:r>
            <a:r>
              <a:rPr lang="en-US" b="1" dirty="0" smtClean="0">
                <a:solidFill>
                  <a:schemeClr val="accent4">
                    <a:lumMod val="40000"/>
                    <a:lumOff val="60000"/>
                  </a:schemeClr>
                </a:solidFill>
              </a:rPr>
              <a:t/>
            </a:r>
            <a:br>
              <a:rPr lang="en-US" b="1" dirty="0" smtClean="0">
                <a:solidFill>
                  <a:schemeClr val="accent4">
                    <a:lumMod val="40000"/>
                    <a:lumOff val="60000"/>
                  </a:schemeClr>
                </a:solidFill>
              </a:rPr>
            </a:br>
            <a:r>
              <a:rPr lang="en-US" b="1" dirty="0" smtClean="0">
                <a:solidFill>
                  <a:schemeClr val="accent4">
                    <a:lumMod val="40000"/>
                    <a:lumOff val="60000"/>
                  </a:schemeClr>
                </a:solidFill>
              </a:rPr>
              <a:t>schedule </a:t>
            </a:r>
            <a:r>
              <a:rPr lang="en-US" b="1" dirty="0">
                <a:solidFill>
                  <a:schemeClr val="accent4">
                    <a:lumMod val="40000"/>
                    <a:lumOff val="60000"/>
                  </a:schemeClr>
                </a:solidFill>
              </a:rPr>
              <a:t>for correcting each deficiency</a:t>
            </a:r>
            <a:r>
              <a:rPr lang="en-US" dirty="0">
                <a:solidFill>
                  <a:schemeClr val="accent4">
                    <a:lumMod val="40000"/>
                    <a:lumOff val="60000"/>
                  </a:schemeClr>
                </a:solidFill>
              </a:rPr>
              <a:t>.</a:t>
            </a:r>
          </a:p>
          <a:p>
            <a:pPr marL="45720" indent="0">
              <a:buNone/>
            </a:pPr>
            <a:endParaRPr lang="en-US" dirty="0">
              <a:solidFill>
                <a:schemeClr val="accent4">
                  <a:lumMod val="40000"/>
                  <a:lumOff val="60000"/>
                </a:schemeClr>
              </a:solidFill>
            </a:endParaRPr>
          </a:p>
          <a:p>
            <a:endParaRPr lang="en-US" dirty="0"/>
          </a:p>
        </p:txBody>
      </p:sp>
      <p:sp>
        <p:nvSpPr>
          <p:cNvPr id="2" name="Title 1"/>
          <p:cNvSpPr>
            <a:spLocks noGrp="1"/>
          </p:cNvSpPr>
          <p:nvPr>
            <p:ph type="title"/>
          </p:nvPr>
        </p:nvSpPr>
        <p:spPr>
          <a:xfrm>
            <a:off x="533400" y="266700"/>
            <a:ext cx="7162800" cy="914400"/>
          </a:xfrm>
        </p:spPr>
        <p:txBody>
          <a:bodyPr>
            <a:normAutofit/>
          </a:bodyPr>
          <a:lstStyle/>
          <a:p>
            <a:r>
              <a:rPr lang="en-US" dirty="0"/>
              <a:t>What is a </a:t>
            </a:r>
            <a:r>
              <a:rPr lang="en-US" dirty="0" smtClean="0"/>
              <a:t>Deficiency</a:t>
            </a:r>
            <a:r>
              <a:rPr lang="en-US" dirty="0"/>
              <a:t>?</a:t>
            </a:r>
          </a:p>
        </p:txBody>
      </p:sp>
    </p:spTree>
    <p:extLst>
      <p:ext uri="{BB962C8B-B14F-4D97-AF65-F5344CB8AC3E}">
        <p14:creationId xmlns:p14="http://schemas.microsoft.com/office/powerpoint/2010/main" val="101058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artoon: lightbulb"/>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98747" y="4000500"/>
            <a:ext cx="1238794" cy="146479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a:xfrm>
            <a:off x="914400" y="2515684"/>
            <a:ext cx="7315200" cy="2949606"/>
          </a:xfrm>
        </p:spPr>
        <p:txBody>
          <a:bodyPr/>
          <a:lstStyle/>
          <a:p>
            <a:pPr marL="0" lvl="0" indent="0" algn="ctr">
              <a:spcBef>
                <a:spcPts val="0"/>
              </a:spcBef>
              <a:buClrTx/>
              <a:buNone/>
            </a:pPr>
            <a:r>
              <a:rPr lang="en-US" sz="2800" dirty="0">
                <a:solidFill>
                  <a:prstClr val="white"/>
                </a:solidFill>
              </a:rPr>
              <a:t>Instructions: Match the deficiency to the correct PCU IACUC policy and write the corresponding letter in the space provided.</a:t>
            </a:r>
          </a:p>
          <a:p>
            <a:pPr marL="45720" indent="0">
              <a:buNone/>
            </a:pPr>
            <a:endParaRPr lang="en-US" dirty="0"/>
          </a:p>
        </p:txBody>
      </p:sp>
      <p:sp>
        <p:nvSpPr>
          <p:cNvPr id="2" name="Title 1"/>
          <p:cNvSpPr>
            <a:spLocks noGrp="1"/>
          </p:cNvSpPr>
          <p:nvPr>
            <p:ph type="title"/>
          </p:nvPr>
        </p:nvSpPr>
        <p:spPr/>
        <p:txBody>
          <a:bodyPr>
            <a:normAutofit fontScale="90000"/>
          </a:bodyPr>
          <a:lstStyle/>
          <a:p>
            <a:pPr algn="ctr"/>
            <a:r>
              <a:rPr lang="en-US" sz="4900" dirty="0"/>
              <a:t>Learning Activity: Applying PCU IACUC Policies</a:t>
            </a:r>
            <a:r>
              <a:rPr lang="en-US" sz="4400" dirty="0"/>
              <a:t/>
            </a:r>
            <a:br>
              <a:rPr lang="en-US" sz="4400" dirty="0"/>
            </a:br>
            <a:r>
              <a:rPr lang="en-US" sz="3100" dirty="0"/>
              <a:t>(2 minutes)</a:t>
            </a:r>
            <a:endParaRPr lang="en-US" sz="1800" dirty="0"/>
          </a:p>
        </p:txBody>
      </p:sp>
    </p:spTree>
    <p:extLst>
      <p:ext uri="{BB962C8B-B14F-4D97-AF65-F5344CB8AC3E}">
        <p14:creationId xmlns:p14="http://schemas.microsoft.com/office/powerpoint/2010/main" val="3198375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500"/>
            <a:ext cx="7315200" cy="961748"/>
          </a:xfrm>
        </p:spPr>
        <p:txBody>
          <a:bodyPr>
            <a:normAutofit/>
          </a:bodyPr>
          <a:lstStyle/>
          <a:p>
            <a:r>
              <a:rPr lang="en-US" sz="4400" dirty="0"/>
              <a:t>PCU IACUC Policies</a:t>
            </a:r>
            <a:endParaRPr lang="en-US" sz="2700" dirty="0"/>
          </a:p>
        </p:txBody>
      </p:sp>
      <p:sp>
        <p:nvSpPr>
          <p:cNvPr id="4" name="Content Placeholder 3"/>
          <p:cNvSpPr>
            <a:spLocks noGrp="1"/>
          </p:cNvSpPr>
          <p:nvPr>
            <p:ph idx="1"/>
          </p:nvPr>
        </p:nvSpPr>
        <p:spPr>
          <a:xfrm>
            <a:off x="381000" y="1257300"/>
            <a:ext cx="8001000" cy="3886200"/>
          </a:xfrm>
        </p:spPr>
        <p:txBody>
          <a:bodyPr>
            <a:noAutofit/>
          </a:bodyPr>
          <a:lstStyle/>
          <a:p>
            <a:r>
              <a:rPr lang="en-US" sz="2400" dirty="0"/>
              <a:t>Expired Materials  </a:t>
            </a:r>
          </a:p>
          <a:p>
            <a:pPr lvl="1"/>
            <a:r>
              <a:rPr lang="en-US" sz="2200" dirty="0">
                <a:solidFill>
                  <a:schemeClr val="accent4">
                    <a:lumMod val="40000"/>
                    <a:lumOff val="60000"/>
                  </a:schemeClr>
                </a:solidFill>
              </a:rPr>
              <a:t>F. Isoflurane expired on 1/30/18.</a:t>
            </a:r>
            <a:endParaRPr lang="en-US" sz="2400" dirty="0">
              <a:solidFill>
                <a:schemeClr val="accent4">
                  <a:lumMod val="40000"/>
                  <a:lumOff val="60000"/>
                </a:schemeClr>
              </a:solidFill>
            </a:endParaRPr>
          </a:p>
          <a:p>
            <a:r>
              <a:rPr lang="en-US" sz="2400" dirty="0">
                <a:solidFill>
                  <a:schemeClr val="accent4">
                    <a:lumMod val="40000"/>
                    <a:lumOff val="60000"/>
                  </a:schemeClr>
                </a:solidFill>
              </a:rPr>
              <a:t>IACUC prohibits the use of analgesics, anesthetics, and euthanasia drugs beyond their expiration date.</a:t>
            </a:r>
          </a:p>
        </p:txBody>
      </p:sp>
    </p:spTree>
    <p:extLst>
      <p:ext uri="{BB962C8B-B14F-4D97-AF65-F5344CB8AC3E}">
        <p14:creationId xmlns:p14="http://schemas.microsoft.com/office/powerpoint/2010/main" val="294431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1749</TotalTime>
  <Words>1125</Words>
  <Application>Microsoft Office PowerPoint</Application>
  <PresentationFormat>On-screen Show (16:10)</PresentationFormat>
  <Paragraphs>130</Paragraphs>
  <Slides>26</Slides>
  <Notes>7</Notes>
  <HiddenSlides>4</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Wingdings</vt:lpstr>
      <vt:lpstr>Perspective</vt:lpstr>
      <vt:lpstr>Facility Inspection Training for New IACUC Members</vt:lpstr>
      <vt:lpstr>Goal</vt:lpstr>
      <vt:lpstr>Objectives Upon completion of this module, the trainee will be able to:</vt:lpstr>
      <vt:lpstr>Why do Facility Inspections? </vt:lpstr>
      <vt:lpstr>PHS Policy IV.B. Functions of the IACUC:</vt:lpstr>
      <vt:lpstr>Training IACUC Members to Perform Semiannual Facility Inspections</vt:lpstr>
      <vt:lpstr>What is a Deficiency?</vt:lpstr>
      <vt:lpstr>Learning Activity: Applying PCU IACUC Policies (2 minutes)</vt:lpstr>
      <vt:lpstr>PCU IACUC Policies</vt:lpstr>
      <vt:lpstr>PCU IACUC Policies</vt:lpstr>
      <vt:lpstr>PCU IACUC Policies</vt:lpstr>
      <vt:lpstr>PCU IACUC Policies</vt:lpstr>
      <vt:lpstr>PCU IACUC Policies</vt:lpstr>
      <vt:lpstr>PCU IACUC Policies</vt:lpstr>
      <vt:lpstr>PCU IACUC Policies</vt:lpstr>
      <vt:lpstr>PCU IACUC Policies</vt:lpstr>
      <vt:lpstr>Distinguishing Significant from Minor Deficiencies</vt:lpstr>
      <vt:lpstr>Learning Activity: Differentiating Minor and Significant Deficiencies (1 minute)</vt:lpstr>
      <vt:lpstr>Minor or Significant?</vt:lpstr>
      <vt:lpstr>Minor or Significant?</vt:lpstr>
      <vt:lpstr>Plan for Corrections</vt:lpstr>
      <vt:lpstr>Learning Activity: Proposing Plans for Corrective Action</vt:lpstr>
      <vt:lpstr>Learning Activity: (Each group would be asked to collaborate and propose a corrective plan for one of the listed deficiencies and then report out)</vt:lpstr>
      <vt:lpstr>Objectives The trainee should now be able to:</vt:lpstr>
      <vt:lpstr>Summative Assessment Mock Facility Inspection</vt:lpstr>
      <vt:lpstr>Summative Assessment Mock Facility Inspection</vt:lpstr>
    </vt:vector>
  </TitlesOfParts>
  <Company>ICARE Project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ICARE Project Modules: Facility Inspections – February 2018</dc:title>
  <dc:subject>ICARE Project Modules: Facility Inspections – February 2018</dc:subject>
  <dc:creator>ICARE Project</dc:creator>
  <cp:keywords>ICARE Project Modules: Facility Inspections – February 2018</cp:keywords>
  <cp:lastModifiedBy>OLAW</cp:lastModifiedBy>
  <cp:revision>51</cp:revision>
  <dcterms:created xsi:type="dcterms:W3CDTF">2018-02-21T19:50:27Z</dcterms:created>
  <dcterms:modified xsi:type="dcterms:W3CDTF">2019-07-25T15:46:58Z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