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2"/>
  </p:sldMasterIdLst>
  <p:notesMasterIdLst>
    <p:notesMasterId r:id="rId19"/>
  </p:notesMasterIdLst>
  <p:handoutMasterIdLst>
    <p:handoutMasterId r:id="rId20"/>
  </p:handoutMasterIdLst>
  <p:sldIdLst>
    <p:sldId id="256" r:id="rId3"/>
    <p:sldId id="257" r:id="rId4"/>
    <p:sldId id="258" r:id="rId5"/>
    <p:sldId id="259" r:id="rId6"/>
    <p:sldId id="264" r:id="rId7"/>
    <p:sldId id="265" r:id="rId8"/>
    <p:sldId id="273" r:id="rId9"/>
    <p:sldId id="269" r:id="rId10"/>
    <p:sldId id="274" r:id="rId11"/>
    <p:sldId id="268" r:id="rId12"/>
    <p:sldId id="271" r:id="rId13"/>
    <p:sldId id="270" r:id="rId14"/>
    <p:sldId id="260" r:id="rId15"/>
    <p:sldId id="262" r:id="rId16"/>
    <p:sldId id="263"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8015" autoAdjust="0"/>
  </p:normalViewPr>
  <p:slideViewPr>
    <p:cSldViewPr snapToGrid="0" snapToObjects="1">
      <p:cViewPr varScale="1">
        <p:scale>
          <a:sx n="72" d="100"/>
          <a:sy n="72" d="100"/>
        </p:scale>
        <p:origin x="581"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9044D-331C-47E6-8B3C-765E255C980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EDCFD26-ED13-47A7-B9CB-FED3DF03774C}">
      <dgm:prSet phldrT="[Text]"/>
      <dgm:spPr/>
      <dgm:t>
        <a:bodyPr/>
        <a:lstStyle/>
        <a:p>
          <a:r>
            <a:rPr lang="en-US" dirty="0"/>
            <a:t>Over-Arching Goal</a:t>
          </a:r>
        </a:p>
      </dgm:t>
    </dgm:pt>
    <dgm:pt modelId="{D96CC548-C178-46D2-8E68-AC6088C40EEB}" type="parTrans" cxnId="{355F05A9-C7A7-46B6-9413-A501EDB0BFBE}">
      <dgm:prSet/>
      <dgm:spPr/>
      <dgm:t>
        <a:bodyPr/>
        <a:lstStyle/>
        <a:p>
          <a:endParaRPr lang="en-US"/>
        </a:p>
      </dgm:t>
    </dgm:pt>
    <dgm:pt modelId="{6F80CBBA-9566-47D6-BA21-028E5E64436D}" type="sibTrans" cxnId="{355F05A9-C7A7-46B6-9413-A501EDB0BFBE}">
      <dgm:prSet/>
      <dgm:spPr/>
      <dgm:t>
        <a:bodyPr/>
        <a:lstStyle/>
        <a:p>
          <a:endParaRPr lang="en-US"/>
        </a:p>
      </dgm:t>
    </dgm:pt>
    <dgm:pt modelId="{2B335C7D-2ED5-4398-BE1C-72FCB979239F}">
      <dgm:prSet phldrT="[Text]"/>
      <dgm:spPr/>
      <dgm:t>
        <a:bodyPr/>
        <a:lstStyle/>
        <a:p>
          <a:r>
            <a:rPr lang="en-US" dirty="0"/>
            <a:t>Session </a:t>
          </a:r>
        </a:p>
        <a:p>
          <a:r>
            <a:rPr lang="en-US" dirty="0"/>
            <a:t>Goal &amp; Objectives</a:t>
          </a:r>
        </a:p>
      </dgm:t>
    </dgm:pt>
    <dgm:pt modelId="{F2E6B445-3488-4F4E-820D-A68F3C58393F}" type="parTrans" cxnId="{0E1F82CB-DE66-47B6-803D-C8172F6EDEE4}">
      <dgm:prSet/>
      <dgm:spPr/>
      <dgm:t>
        <a:bodyPr/>
        <a:lstStyle/>
        <a:p>
          <a:endParaRPr lang="en-US"/>
        </a:p>
      </dgm:t>
    </dgm:pt>
    <dgm:pt modelId="{A61167B8-A3F9-4BFF-8FA9-928F1344DBF2}" type="sibTrans" cxnId="{0E1F82CB-DE66-47B6-803D-C8172F6EDEE4}">
      <dgm:prSet/>
      <dgm:spPr/>
      <dgm:t>
        <a:bodyPr/>
        <a:lstStyle/>
        <a:p>
          <a:endParaRPr lang="en-US"/>
        </a:p>
      </dgm:t>
    </dgm:pt>
    <dgm:pt modelId="{C244AF72-1E0B-4A12-AB83-7FB05B7D8365}">
      <dgm:prSet phldrT="[Text]"/>
      <dgm:spPr/>
      <dgm:t>
        <a:bodyPr/>
        <a:lstStyle/>
        <a:p>
          <a:r>
            <a:rPr lang="en-US" dirty="0"/>
            <a:t>Take Home Objectives</a:t>
          </a:r>
        </a:p>
      </dgm:t>
    </dgm:pt>
    <dgm:pt modelId="{B91DBDD6-85C2-40D7-9A9A-843B425A3FB9}" type="parTrans" cxnId="{E2593542-F460-4FDE-B429-F3A2EE3EAF5A}">
      <dgm:prSet/>
      <dgm:spPr/>
      <dgm:t>
        <a:bodyPr/>
        <a:lstStyle/>
        <a:p>
          <a:endParaRPr lang="en-US"/>
        </a:p>
      </dgm:t>
    </dgm:pt>
    <dgm:pt modelId="{2BAFCF00-CBB6-416A-A7DD-A6E9C1729EEC}" type="sibTrans" cxnId="{E2593542-F460-4FDE-B429-F3A2EE3EAF5A}">
      <dgm:prSet/>
      <dgm:spPr/>
      <dgm:t>
        <a:bodyPr/>
        <a:lstStyle/>
        <a:p>
          <a:endParaRPr lang="en-US"/>
        </a:p>
      </dgm:t>
    </dgm:pt>
    <dgm:pt modelId="{DE3FEC6E-8FDF-4354-99F8-C87429C038A9}" type="pres">
      <dgm:prSet presAssocID="{AFA9044D-331C-47E6-8B3C-765E255C9800}" presName="hierChild1" presStyleCnt="0">
        <dgm:presLayoutVars>
          <dgm:chPref val="1"/>
          <dgm:dir/>
          <dgm:animOne val="branch"/>
          <dgm:animLvl val="lvl"/>
          <dgm:resizeHandles/>
        </dgm:presLayoutVars>
      </dgm:prSet>
      <dgm:spPr/>
      <dgm:t>
        <a:bodyPr/>
        <a:lstStyle/>
        <a:p>
          <a:endParaRPr lang="en-US"/>
        </a:p>
      </dgm:t>
    </dgm:pt>
    <dgm:pt modelId="{730333CF-4E60-43D9-8E01-40DDCE829ACF}" type="pres">
      <dgm:prSet presAssocID="{2EDCFD26-ED13-47A7-B9CB-FED3DF03774C}" presName="hierRoot1" presStyleCnt="0"/>
      <dgm:spPr/>
    </dgm:pt>
    <dgm:pt modelId="{00EB468A-406C-47B2-9218-836D0E1185ED}" type="pres">
      <dgm:prSet presAssocID="{2EDCFD26-ED13-47A7-B9CB-FED3DF03774C}" presName="composite" presStyleCnt="0"/>
      <dgm:spPr/>
    </dgm:pt>
    <dgm:pt modelId="{C2CDADD0-E2C9-449C-9EEC-431B0380D90A}" type="pres">
      <dgm:prSet presAssocID="{2EDCFD26-ED13-47A7-B9CB-FED3DF03774C}" presName="background" presStyleLbl="node0" presStyleIdx="0" presStyleCnt="1"/>
      <dgm:spPr>
        <a:solidFill>
          <a:schemeClr val="accent3"/>
        </a:solidFill>
      </dgm:spPr>
    </dgm:pt>
    <dgm:pt modelId="{F4B8B5E8-0031-486E-B48E-F80F090BC270}" type="pres">
      <dgm:prSet presAssocID="{2EDCFD26-ED13-47A7-B9CB-FED3DF03774C}" presName="text" presStyleLbl="fgAcc0" presStyleIdx="0" presStyleCnt="1" custScaleX="179945">
        <dgm:presLayoutVars>
          <dgm:chPref val="3"/>
        </dgm:presLayoutVars>
      </dgm:prSet>
      <dgm:spPr/>
      <dgm:t>
        <a:bodyPr/>
        <a:lstStyle/>
        <a:p>
          <a:endParaRPr lang="en-US"/>
        </a:p>
      </dgm:t>
    </dgm:pt>
    <dgm:pt modelId="{E2760A2E-B9C5-4921-A592-4956C18145F4}" type="pres">
      <dgm:prSet presAssocID="{2EDCFD26-ED13-47A7-B9CB-FED3DF03774C}" presName="hierChild2" presStyleCnt="0"/>
      <dgm:spPr/>
    </dgm:pt>
    <dgm:pt modelId="{8DEE8488-C47C-45A9-A435-927315190504}" type="pres">
      <dgm:prSet presAssocID="{F2E6B445-3488-4F4E-820D-A68F3C58393F}" presName="Name10" presStyleLbl="parChTrans1D2" presStyleIdx="0" presStyleCnt="2"/>
      <dgm:spPr/>
      <dgm:t>
        <a:bodyPr/>
        <a:lstStyle/>
        <a:p>
          <a:endParaRPr lang="en-US"/>
        </a:p>
      </dgm:t>
    </dgm:pt>
    <dgm:pt modelId="{9A630561-AB13-4387-BEF6-0EB7CB27FDF0}" type="pres">
      <dgm:prSet presAssocID="{2B335C7D-2ED5-4398-BE1C-72FCB979239F}" presName="hierRoot2" presStyleCnt="0"/>
      <dgm:spPr/>
    </dgm:pt>
    <dgm:pt modelId="{69E70F13-2FC5-461E-B807-FFB10E95575E}" type="pres">
      <dgm:prSet presAssocID="{2B335C7D-2ED5-4398-BE1C-72FCB979239F}" presName="composite2" presStyleCnt="0"/>
      <dgm:spPr/>
    </dgm:pt>
    <dgm:pt modelId="{773668B6-1832-43EF-867F-8B22A8C9CAE5}" type="pres">
      <dgm:prSet presAssocID="{2B335C7D-2ED5-4398-BE1C-72FCB979239F}" presName="background2" presStyleLbl="node2" presStyleIdx="0" presStyleCnt="2"/>
      <dgm:spPr>
        <a:solidFill>
          <a:schemeClr val="accent2"/>
        </a:solidFill>
      </dgm:spPr>
    </dgm:pt>
    <dgm:pt modelId="{73DEFEF2-DC4E-4248-9BF0-CFA83174473B}" type="pres">
      <dgm:prSet presAssocID="{2B335C7D-2ED5-4398-BE1C-72FCB979239F}" presName="text2" presStyleLbl="fgAcc2" presStyleIdx="0" presStyleCnt="2" custScaleX="129553">
        <dgm:presLayoutVars>
          <dgm:chPref val="3"/>
        </dgm:presLayoutVars>
      </dgm:prSet>
      <dgm:spPr/>
      <dgm:t>
        <a:bodyPr/>
        <a:lstStyle/>
        <a:p>
          <a:endParaRPr lang="en-US"/>
        </a:p>
      </dgm:t>
    </dgm:pt>
    <dgm:pt modelId="{0307FC6C-34A1-4E49-91BA-20B83B4D8907}" type="pres">
      <dgm:prSet presAssocID="{2B335C7D-2ED5-4398-BE1C-72FCB979239F}" presName="hierChild3" presStyleCnt="0"/>
      <dgm:spPr/>
    </dgm:pt>
    <dgm:pt modelId="{E40B395F-029D-4CE7-B9B7-838FE8B7A415}" type="pres">
      <dgm:prSet presAssocID="{B91DBDD6-85C2-40D7-9A9A-843B425A3FB9}" presName="Name10" presStyleLbl="parChTrans1D2" presStyleIdx="1" presStyleCnt="2"/>
      <dgm:spPr/>
      <dgm:t>
        <a:bodyPr/>
        <a:lstStyle/>
        <a:p>
          <a:endParaRPr lang="en-US"/>
        </a:p>
      </dgm:t>
    </dgm:pt>
    <dgm:pt modelId="{75D41679-DF02-42C2-B70A-C7CF4169E597}" type="pres">
      <dgm:prSet presAssocID="{C244AF72-1E0B-4A12-AB83-7FB05B7D8365}" presName="hierRoot2" presStyleCnt="0"/>
      <dgm:spPr/>
    </dgm:pt>
    <dgm:pt modelId="{FD3115E5-85D0-4639-8E3B-E96A019D98CD}" type="pres">
      <dgm:prSet presAssocID="{C244AF72-1E0B-4A12-AB83-7FB05B7D8365}" presName="composite2" presStyleCnt="0"/>
      <dgm:spPr/>
    </dgm:pt>
    <dgm:pt modelId="{2B585CF2-4006-47F5-BF62-59D9934C862F}" type="pres">
      <dgm:prSet presAssocID="{C244AF72-1E0B-4A12-AB83-7FB05B7D8365}" presName="background2" presStyleLbl="node2" presStyleIdx="1" presStyleCnt="2"/>
      <dgm:spPr>
        <a:solidFill>
          <a:schemeClr val="accent3"/>
        </a:solidFill>
      </dgm:spPr>
    </dgm:pt>
    <dgm:pt modelId="{A0F7F895-9554-4EF3-BE0F-0C7FFB0AA45D}" type="pres">
      <dgm:prSet presAssocID="{C244AF72-1E0B-4A12-AB83-7FB05B7D8365}" presName="text2" presStyleLbl="fgAcc2" presStyleIdx="1" presStyleCnt="2" custScaleX="129628">
        <dgm:presLayoutVars>
          <dgm:chPref val="3"/>
        </dgm:presLayoutVars>
      </dgm:prSet>
      <dgm:spPr/>
      <dgm:t>
        <a:bodyPr/>
        <a:lstStyle/>
        <a:p>
          <a:endParaRPr lang="en-US"/>
        </a:p>
      </dgm:t>
    </dgm:pt>
    <dgm:pt modelId="{61DB7EDF-44C6-42FE-82DE-C6D4B59DD428}" type="pres">
      <dgm:prSet presAssocID="{C244AF72-1E0B-4A12-AB83-7FB05B7D8365}" presName="hierChild3" presStyleCnt="0"/>
      <dgm:spPr/>
    </dgm:pt>
  </dgm:ptLst>
  <dgm:cxnLst>
    <dgm:cxn modelId="{9364FAF7-B96F-4A18-BD10-C82227424732}" type="presOf" srcId="{2B335C7D-2ED5-4398-BE1C-72FCB979239F}" destId="{73DEFEF2-DC4E-4248-9BF0-CFA83174473B}" srcOrd="0" destOrd="0" presId="urn:microsoft.com/office/officeart/2005/8/layout/hierarchy1"/>
    <dgm:cxn modelId="{38D6EFCB-08E6-4F69-A746-B8E82B263498}" type="presOf" srcId="{B91DBDD6-85C2-40D7-9A9A-843B425A3FB9}" destId="{E40B395F-029D-4CE7-B9B7-838FE8B7A415}" srcOrd="0" destOrd="0" presId="urn:microsoft.com/office/officeart/2005/8/layout/hierarchy1"/>
    <dgm:cxn modelId="{EC6457A2-27C0-4CCC-B5AE-79AEC5E84FF0}" type="presOf" srcId="{C244AF72-1E0B-4A12-AB83-7FB05B7D8365}" destId="{A0F7F895-9554-4EF3-BE0F-0C7FFB0AA45D}" srcOrd="0" destOrd="0" presId="urn:microsoft.com/office/officeart/2005/8/layout/hierarchy1"/>
    <dgm:cxn modelId="{E2593542-F460-4FDE-B429-F3A2EE3EAF5A}" srcId="{2EDCFD26-ED13-47A7-B9CB-FED3DF03774C}" destId="{C244AF72-1E0B-4A12-AB83-7FB05B7D8365}" srcOrd="1" destOrd="0" parTransId="{B91DBDD6-85C2-40D7-9A9A-843B425A3FB9}" sibTransId="{2BAFCF00-CBB6-416A-A7DD-A6E9C1729EEC}"/>
    <dgm:cxn modelId="{2F1AC176-CE9E-4E02-A7D2-58B001B5D0D6}" type="presOf" srcId="{AFA9044D-331C-47E6-8B3C-765E255C9800}" destId="{DE3FEC6E-8FDF-4354-99F8-C87429C038A9}" srcOrd="0" destOrd="0" presId="urn:microsoft.com/office/officeart/2005/8/layout/hierarchy1"/>
    <dgm:cxn modelId="{355F05A9-C7A7-46B6-9413-A501EDB0BFBE}" srcId="{AFA9044D-331C-47E6-8B3C-765E255C9800}" destId="{2EDCFD26-ED13-47A7-B9CB-FED3DF03774C}" srcOrd="0" destOrd="0" parTransId="{D96CC548-C178-46D2-8E68-AC6088C40EEB}" sibTransId="{6F80CBBA-9566-47D6-BA21-028E5E64436D}"/>
    <dgm:cxn modelId="{46A5E7B0-0C91-4E18-A72B-A715E91FD032}" type="presOf" srcId="{2EDCFD26-ED13-47A7-B9CB-FED3DF03774C}" destId="{F4B8B5E8-0031-486E-B48E-F80F090BC270}" srcOrd="0" destOrd="0" presId="urn:microsoft.com/office/officeart/2005/8/layout/hierarchy1"/>
    <dgm:cxn modelId="{3D2EDBD5-9D8D-4312-AFE5-EC247057856B}" type="presOf" srcId="{F2E6B445-3488-4F4E-820D-A68F3C58393F}" destId="{8DEE8488-C47C-45A9-A435-927315190504}" srcOrd="0" destOrd="0" presId="urn:microsoft.com/office/officeart/2005/8/layout/hierarchy1"/>
    <dgm:cxn modelId="{0E1F82CB-DE66-47B6-803D-C8172F6EDEE4}" srcId="{2EDCFD26-ED13-47A7-B9CB-FED3DF03774C}" destId="{2B335C7D-2ED5-4398-BE1C-72FCB979239F}" srcOrd="0" destOrd="0" parTransId="{F2E6B445-3488-4F4E-820D-A68F3C58393F}" sibTransId="{A61167B8-A3F9-4BFF-8FA9-928F1344DBF2}"/>
    <dgm:cxn modelId="{D1569ECB-C404-411C-AED8-FB4F2D1F467B}" type="presParOf" srcId="{DE3FEC6E-8FDF-4354-99F8-C87429C038A9}" destId="{730333CF-4E60-43D9-8E01-40DDCE829ACF}" srcOrd="0" destOrd="0" presId="urn:microsoft.com/office/officeart/2005/8/layout/hierarchy1"/>
    <dgm:cxn modelId="{ECA18BDE-2CBF-4534-85B9-7C84886964FB}" type="presParOf" srcId="{730333CF-4E60-43D9-8E01-40DDCE829ACF}" destId="{00EB468A-406C-47B2-9218-836D0E1185ED}" srcOrd="0" destOrd="0" presId="urn:microsoft.com/office/officeart/2005/8/layout/hierarchy1"/>
    <dgm:cxn modelId="{B5D090F6-1B4A-489F-8B97-520A53B2B93B}" type="presParOf" srcId="{00EB468A-406C-47B2-9218-836D0E1185ED}" destId="{C2CDADD0-E2C9-449C-9EEC-431B0380D90A}" srcOrd="0" destOrd="0" presId="urn:microsoft.com/office/officeart/2005/8/layout/hierarchy1"/>
    <dgm:cxn modelId="{5596ACE8-9E69-4408-AB63-75C558786B8C}" type="presParOf" srcId="{00EB468A-406C-47B2-9218-836D0E1185ED}" destId="{F4B8B5E8-0031-486E-B48E-F80F090BC270}" srcOrd="1" destOrd="0" presId="urn:microsoft.com/office/officeart/2005/8/layout/hierarchy1"/>
    <dgm:cxn modelId="{43979DB2-320D-42F5-994C-F84860D18BDC}" type="presParOf" srcId="{730333CF-4E60-43D9-8E01-40DDCE829ACF}" destId="{E2760A2E-B9C5-4921-A592-4956C18145F4}" srcOrd="1" destOrd="0" presId="urn:microsoft.com/office/officeart/2005/8/layout/hierarchy1"/>
    <dgm:cxn modelId="{8817A775-1931-42EA-892B-7EA38C2D27EE}" type="presParOf" srcId="{E2760A2E-B9C5-4921-A592-4956C18145F4}" destId="{8DEE8488-C47C-45A9-A435-927315190504}" srcOrd="0" destOrd="0" presId="urn:microsoft.com/office/officeart/2005/8/layout/hierarchy1"/>
    <dgm:cxn modelId="{E8F7533D-06AC-448E-B74F-468ABB882CF8}" type="presParOf" srcId="{E2760A2E-B9C5-4921-A592-4956C18145F4}" destId="{9A630561-AB13-4387-BEF6-0EB7CB27FDF0}" srcOrd="1" destOrd="0" presId="urn:microsoft.com/office/officeart/2005/8/layout/hierarchy1"/>
    <dgm:cxn modelId="{4DC92E8F-01A5-4F5A-A08E-0553CD6BC5D6}" type="presParOf" srcId="{9A630561-AB13-4387-BEF6-0EB7CB27FDF0}" destId="{69E70F13-2FC5-461E-B807-FFB10E95575E}" srcOrd="0" destOrd="0" presId="urn:microsoft.com/office/officeart/2005/8/layout/hierarchy1"/>
    <dgm:cxn modelId="{B81F01D7-6CDB-4D0A-B77F-63F80980E5BE}" type="presParOf" srcId="{69E70F13-2FC5-461E-B807-FFB10E95575E}" destId="{773668B6-1832-43EF-867F-8B22A8C9CAE5}" srcOrd="0" destOrd="0" presId="urn:microsoft.com/office/officeart/2005/8/layout/hierarchy1"/>
    <dgm:cxn modelId="{789F5571-81DC-4674-A68E-CCA2E73B9A77}" type="presParOf" srcId="{69E70F13-2FC5-461E-B807-FFB10E95575E}" destId="{73DEFEF2-DC4E-4248-9BF0-CFA83174473B}" srcOrd="1" destOrd="0" presId="urn:microsoft.com/office/officeart/2005/8/layout/hierarchy1"/>
    <dgm:cxn modelId="{ED46C6BC-F1FF-47FC-93FA-D520FEF7DD4D}" type="presParOf" srcId="{9A630561-AB13-4387-BEF6-0EB7CB27FDF0}" destId="{0307FC6C-34A1-4E49-91BA-20B83B4D8907}" srcOrd="1" destOrd="0" presId="urn:microsoft.com/office/officeart/2005/8/layout/hierarchy1"/>
    <dgm:cxn modelId="{7E234710-70B6-4E0E-9BFD-7DE2846F8363}" type="presParOf" srcId="{E2760A2E-B9C5-4921-A592-4956C18145F4}" destId="{E40B395F-029D-4CE7-B9B7-838FE8B7A415}" srcOrd="2" destOrd="0" presId="urn:microsoft.com/office/officeart/2005/8/layout/hierarchy1"/>
    <dgm:cxn modelId="{03A183BF-D53F-4B33-98E3-A77D83CE4FE2}" type="presParOf" srcId="{E2760A2E-B9C5-4921-A592-4956C18145F4}" destId="{75D41679-DF02-42C2-B70A-C7CF4169E597}" srcOrd="3" destOrd="0" presId="urn:microsoft.com/office/officeart/2005/8/layout/hierarchy1"/>
    <dgm:cxn modelId="{E3B94F43-D904-41B3-B9AC-13A93F05DF5C}" type="presParOf" srcId="{75D41679-DF02-42C2-B70A-C7CF4169E597}" destId="{FD3115E5-85D0-4639-8E3B-E96A019D98CD}" srcOrd="0" destOrd="0" presId="urn:microsoft.com/office/officeart/2005/8/layout/hierarchy1"/>
    <dgm:cxn modelId="{F87C6CD1-3FEC-497D-BFD8-F032460A0F35}" type="presParOf" srcId="{FD3115E5-85D0-4639-8E3B-E96A019D98CD}" destId="{2B585CF2-4006-47F5-BF62-59D9934C862F}" srcOrd="0" destOrd="0" presId="urn:microsoft.com/office/officeart/2005/8/layout/hierarchy1"/>
    <dgm:cxn modelId="{32F33FBF-DBB1-4CD3-8DA4-6282000D491D}" type="presParOf" srcId="{FD3115E5-85D0-4639-8E3B-E96A019D98CD}" destId="{A0F7F895-9554-4EF3-BE0F-0C7FFB0AA45D}" srcOrd="1" destOrd="0" presId="urn:microsoft.com/office/officeart/2005/8/layout/hierarchy1"/>
    <dgm:cxn modelId="{B5BADFA1-F8EB-44E3-9422-BD48EF793B58}" type="presParOf" srcId="{75D41679-DF02-42C2-B70A-C7CF4169E597}" destId="{61DB7EDF-44C6-42FE-82DE-C6D4B59DD428}" srcOrd="1" destOrd="0" presId="urn:microsoft.com/office/officeart/2005/8/layout/hierarchy1"/>
  </dgm:cxnLst>
  <dgm:bg>
    <a:effectLst>
      <a:outerShdw blurRad="50800" dist="50800" dir="5400000" algn="ctr" rotWithShape="0">
        <a:schemeClr val="accent3"/>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B395F-029D-4CE7-B9B7-838FE8B7A415}">
      <dsp:nvSpPr>
        <dsp:cNvPr id="0" name=""/>
        <dsp:cNvSpPr/>
      </dsp:nvSpPr>
      <dsp:spPr>
        <a:xfrm>
          <a:off x="3909814" y="2159275"/>
          <a:ext cx="2106144" cy="807163"/>
        </a:xfrm>
        <a:custGeom>
          <a:avLst/>
          <a:gdLst/>
          <a:ahLst/>
          <a:cxnLst/>
          <a:rect l="0" t="0" r="0" b="0"/>
          <a:pathLst>
            <a:path>
              <a:moveTo>
                <a:pt x="0" y="0"/>
              </a:moveTo>
              <a:lnTo>
                <a:pt x="0" y="550058"/>
              </a:lnTo>
              <a:lnTo>
                <a:pt x="2106144" y="550058"/>
              </a:lnTo>
              <a:lnTo>
                <a:pt x="2106144" y="8071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EE8488-C47C-45A9-A435-927315190504}">
      <dsp:nvSpPr>
        <dsp:cNvPr id="0" name=""/>
        <dsp:cNvSpPr/>
      </dsp:nvSpPr>
      <dsp:spPr>
        <a:xfrm>
          <a:off x="1802628" y="2159275"/>
          <a:ext cx="2107185" cy="807163"/>
        </a:xfrm>
        <a:custGeom>
          <a:avLst/>
          <a:gdLst/>
          <a:ahLst/>
          <a:cxnLst/>
          <a:rect l="0" t="0" r="0" b="0"/>
          <a:pathLst>
            <a:path>
              <a:moveTo>
                <a:pt x="2107185" y="0"/>
              </a:moveTo>
              <a:lnTo>
                <a:pt x="2107185" y="550058"/>
              </a:lnTo>
              <a:lnTo>
                <a:pt x="0" y="550058"/>
              </a:lnTo>
              <a:lnTo>
                <a:pt x="0" y="8071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CDADD0-E2C9-449C-9EEC-431B0380D90A}">
      <dsp:nvSpPr>
        <dsp:cNvPr id="0" name=""/>
        <dsp:cNvSpPr/>
      </dsp:nvSpPr>
      <dsp:spPr>
        <a:xfrm>
          <a:off x="1412765" y="396929"/>
          <a:ext cx="4994097" cy="176234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B8B5E8-0031-486E-B48E-F80F090BC270}">
      <dsp:nvSpPr>
        <dsp:cNvPr id="0" name=""/>
        <dsp:cNvSpPr/>
      </dsp:nvSpPr>
      <dsp:spPr>
        <a:xfrm>
          <a:off x="1721136" y="689883"/>
          <a:ext cx="4994097" cy="17623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Over-Arching Goal</a:t>
          </a:r>
        </a:p>
      </dsp:txBody>
      <dsp:txXfrm>
        <a:off x="1772753" y="741500"/>
        <a:ext cx="4890863" cy="1659111"/>
      </dsp:txXfrm>
    </dsp:sp>
    <dsp:sp modelId="{773668B6-1832-43EF-867F-8B22A8C9CAE5}">
      <dsp:nvSpPr>
        <dsp:cNvPr id="0" name=""/>
        <dsp:cNvSpPr/>
      </dsp:nvSpPr>
      <dsp:spPr>
        <a:xfrm>
          <a:off x="4856" y="2966438"/>
          <a:ext cx="3595545" cy="176234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DEFEF2-DC4E-4248-9BF0-CFA83174473B}">
      <dsp:nvSpPr>
        <dsp:cNvPr id="0" name=""/>
        <dsp:cNvSpPr/>
      </dsp:nvSpPr>
      <dsp:spPr>
        <a:xfrm>
          <a:off x="313228" y="3259391"/>
          <a:ext cx="3595545" cy="17623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Session </a:t>
          </a:r>
        </a:p>
        <a:p>
          <a:pPr lvl="0" algn="ctr" defTabSz="1511300">
            <a:lnSpc>
              <a:spcPct val="90000"/>
            </a:lnSpc>
            <a:spcBef>
              <a:spcPct val="0"/>
            </a:spcBef>
            <a:spcAft>
              <a:spcPct val="35000"/>
            </a:spcAft>
          </a:pPr>
          <a:r>
            <a:rPr lang="en-US" sz="3400" kern="1200" dirty="0"/>
            <a:t>Goal &amp; Objectives</a:t>
          </a:r>
        </a:p>
      </dsp:txBody>
      <dsp:txXfrm>
        <a:off x="364845" y="3311008"/>
        <a:ext cx="3492311" cy="1659111"/>
      </dsp:txXfrm>
    </dsp:sp>
    <dsp:sp modelId="{2B585CF2-4006-47F5-BF62-59D9934C862F}">
      <dsp:nvSpPr>
        <dsp:cNvPr id="0" name=""/>
        <dsp:cNvSpPr/>
      </dsp:nvSpPr>
      <dsp:spPr>
        <a:xfrm>
          <a:off x="4217145" y="2966438"/>
          <a:ext cx="3597626" cy="176234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F7F895-9554-4EF3-BE0F-0C7FFB0AA45D}">
      <dsp:nvSpPr>
        <dsp:cNvPr id="0" name=""/>
        <dsp:cNvSpPr/>
      </dsp:nvSpPr>
      <dsp:spPr>
        <a:xfrm>
          <a:off x="4525517" y="3259391"/>
          <a:ext cx="3597626" cy="17623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Take Home Objectives</a:t>
          </a:r>
        </a:p>
      </dsp:txBody>
      <dsp:txXfrm>
        <a:off x="4577134" y="3311008"/>
        <a:ext cx="3494392" cy="16591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82E422-0689-4E4E-8F90-C030817EA25F}" type="datetimeFigureOut">
              <a:rPr lang="en-US" smtClean="0"/>
              <a:t>4/9/2019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F9476A-9277-4B91-9B21-F1B96AE9BFF5}" type="slidenum">
              <a:rPr lang="en-US" smtClean="0"/>
              <a:t>‹#›</a:t>
            </a:fld>
            <a:endParaRPr lang="en-US" dirty="0"/>
          </a:p>
        </p:txBody>
      </p:sp>
    </p:spTree>
    <p:extLst>
      <p:ext uri="{BB962C8B-B14F-4D97-AF65-F5344CB8AC3E}">
        <p14:creationId xmlns:p14="http://schemas.microsoft.com/office/powerpoint/2010/main" val="3132496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2EA96-4E10-476A-BBF1-B9699B31940E}" type="datetimeFigureOut">
              <a:rPr lang="en-US" smtClean="0"/>
              <a:t>4/9/2019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7A32E-4AE7-4E31-9900-8C1F1BF58C88}" type="slidenum">
              <a:rPr lang="en-US" smtClean="0"/>
              <a:t>‹#›</a:t>
            </a:fld>
            <a:endParaRPr lang="en-US" dirty="0"/>
          </a:p>
        </p:txBody>
      </p:sp>
    </p:spTree>
    <p:extLst>
      <p:ext uri="{BB962C8B-B14F-4D97-AF65-F5344CB8AC3E}">
        <p14:creationId xmlns:p14="http://schemas.microsoft.com/office/powerpoint/2010/main" val="279207958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A32E-4AE7-4E31-9900-8C1F1BF58C88}" type="slidenum">
              <a:rPr lang="en-US" smtClean="0"/>
              <a:t>1</a:t>
            </a:fld>
            <a:endParaRPr lang="en-US" dirty="0"/>
          </a:p>
        </p:txBody>
      </p:sp>
    </p:spTree>
    <p:extLst>
      <p:ext uri="{BB962C8B-B14F-4D97-AF65-F5344CB8AC3E}">
        <p14:creationId xmlns:p14="http://schemas.microsoft.com/office/powerpoint/2010/main" val="212936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Print-out the scenario and have each group highlight what</a:t>
            </a:r>
            <a:r>
              <a:rPr lang="en-US" baseline="0" dirty="0"/>
              <a:t> the PAM did right and what they did wrong.</a:t>
            </a:r>
          </a:p>
          <a:p>
            <a:r>
              <a:rPr lang="en-US" baseline="0" dirty="0"/>
              <a:t>One person from each group will report to the large group.</a:t>
            </a:r>
          </a:p>
          <a:p>
            <a:endParaRPr lang="en-US" baseline="0" dirty="0"/>
          </a:p>
          <a:p>
            <a:r>
              <a:rPr lang="en-US" baseline="0" dirty="0"/>
              <a:t>Recommendation: good and bad – PAM introduced herself, bad she did not contact the PI who does own the animals</a:t>
            </a:r>
          </a:p>
          <a:p>
            <a:r>
              <a:rPr lang="en-US" baseline="0" dirty="0"/>
              <a:t>Left animals on the bench top.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A32E-4AE7-4E31-9900-8C1F1BF58C88}" type="slidenum">
              <a:rPr lang="en-US" smtClean="0"/>
              <a:t>10</a:t>
            </a:fld>
            <a:endParaRPr lang="en-US" dirty="0"/>
          </a:p>
        </p:txBody>
      </p:sp>
    </p:spTree>
    <p:extLst>
      <p:ext uri="{BB962C8B-B14F-4D97-AF65-F5344CB8AC3E}">
        <p14:creationId xmlns:p14="http://schemas.microsoft.com/office/powerpoint/2010/main" val="1593026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Instruct</a:t>
            </a:r>
            <a:r>
              <a:rPr lang="en-US" baseline="0" dirty="0"/>
              <a:t> them to read their easel</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7A32E-4AE7-4E31-9900-8C1F1BF58C88}" type="slidenum">
              <a:rPr lang="en-US" smtClean="0"/>
              <a:t>11</a:t>
            </a:fld>
            <a:endParaRPr lang="en-US"/>
          </a:p>
        </p:txBody>
      </p:sp>
    </p:spTree>
    <p:extLst>
      <p:ext uri="{BB962C8B-B14F-4D97-AF65-F5344CB8AC3E}">
        <p14:creationId xmlns:p14="http://schemas.microsoft.com/office/powerpoint/2010/main" val="3732598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A32E-4AE7-4E31-9900-8C1F1BF58C88}" type="slidenum">
              <a:rPr lang="en-US" smtClean="0"/>
              <a:t>12</a:t>
            </a:fld>
            <a:endParaRPr lang="en-US" dirty="0"/>
          </a:p>
        </p:txBody>
      </p:sp>
    </p:spTree>
    <p:extLst>
      <p:ext uri="{BB962C8B-B14F-4D97-AF65-F5344CB8AC3E}">
        <p14:creationId xmlns:p14="http://schemas.microsoft.com/office/powerpoint/2010/main" val="389551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PAM is all types of protocol monitoring after</a:t>
            </a:r>
            <a:r>
              <a:rPr lang="en-US" baseline="0" dirty="0"/>
              <a:t> </a:t>
            </a:r>
            <a:r>
              <a:rPr lang="en-US" dirty="0"/>
              <a:t>the IACUC’s initial protocol approval.</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A32E-4AE7-4E31-9900-8C1F1BF58C88}" type="slidenum">
              <a:rPr lang="en-US" smtClean="0"/>
              <a:t>13</a:t>
            </a:fld>
            <a:endParaRPr lang="en-US" dirty="0"/>
          </a:p>
        </p:txBody>
      </p:sp>
    </p:spTree>
    <p:extLst>
      <p:ext uri="{BB962C8B-B14F-4D97-AF65-F5344CB8AC3E}">
        <p14:creationId xmlns:p14="http://schemas.microsoft.com/office/powerpoint/2010/main" val="104578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a:t>
            </a:r>
            <a:r>
              <a:rPr lang="en-US" baseline="0" dirty="0"/>
              <a:t> strategies from the Guide while explaining them to the group.</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A32E-4AE7-4E31-9900-8C1F1BF58C88}" type="slidenum">
              <a:rPr lang="en-US" smtClean="0"/>
              <a:t>14</a:t>
            </a:fld>
            <a:endParaRPr lang="en-US" dirty="0"/>
          </a:p>
        </p:txBody>
      </p:sp>
    </p:spTree>
    <p:extLst>
      <p:ext uri="{BB962C8B-B14F-4D97-AF65-F5344CB8AC3E}">
        <p14:creationId xmlns:p14="http://schemas.microsoft.com/office/powerpoint/2010/main" val="2381463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A32E-4AE7-4E31-9900-8C1F1BF58C88}" type="slidenum">
              <a:rPr lang="en-US" smtClean="0"/>
              <a:t>15</a:t>
            </a:fld>
            <a:endParaRPr lang="en-US" dirty="0"/>
          </a:p>
        </p:txBody>
      </p:sp>
    </p:spTree>
    <p:extLst>
      <p:ext uri="{BB962C8B-B14F-4D97-AF65-F5344CB8AC3E}">
        <p14:creationId xmlns:p14="http://schemas.microsoft.com/office/powerpoint/2010/main" val="3999106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A32E-4AE7-4E31-9900-8C1F1BF58C88}" type="slidenum">
              <a:rPr lang="en-US" smtClean="0"/>
              <a:t>16</a:t>
            </a:fld>
            <a:endParaRPr lang="en-US" dirty="0"/>
          </a:p>
        </p:txBody>
      </p:sp>
    </p:spTree>
    <p:extLst>
      <p:ext uri="{BB962C8B-B14F-4D97-AF65-F5344CB8AC3E}">
        <p14:creationId xmlns:p14="http://schemas.microsoft.com/office/powerpoint/2010/main" val="3355813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A32E-4AE7-4E31-9900-8C1F1BF58C88}" type="slidenum">
              <a:rPr lang="en-US" smtClean="0"/>
              <a:t>2</a:t>
            </a:fld>
            <a:endParaRPr lang="en-US" dirty="0"/>
          </a:p>
        </p:txBody>
      </p:sp>
    </p:spTree>
    <p:extLst>
      <p:ext uri="{BB962C8B-B14F-4D97-AF65-F5344CB8AC3E}">
        <p14:creationId xmlns:p14="http://schemas.microsoft.com/office/powerpoint/2010/main" val="3972035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(better AW, educational focus </a:t>
            </a:r>
            <a:r>
              <a:rPr lang="mr-IN" dirty="0">
                <a:solidFill>
                  <a:srgbClr val="FF0000"/>
                </a:solidFill>
              </a:rPr>
              <a:t>–</a:t>
            </a:r>
            <a:r>
              <a:rPr lang="en-US" dirty="0">
                <a:solidFill>
                  <a:srgbClr val="FF0000"/>
                </a:solidFill>
              </a:rPr>
              <a:t> not punitive)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(p34 of the Guide)</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A32E-4AE7-4E31-9900-8C1F1BF58C88}" type="slidenum">
              <a:rPr lang="en-US" smtClean="0"/>
              <a:t>3</a:t>
            </a:fld>
            <a:endParaRPr lang="en-US" dirty="0"/>
          </a:p>
        </p:txBody>
      </p:sp>
    </p:spTree>
    <p:extLst>
      <p:ext uri="{BB962C8B-B14F-4D97-AF65-F5344CB8AC3E}">
        <p14:creationId xmlns:p14="http://schemas.microsoft.com/office/powerpoint/2010/main" val="158043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A32E-4AE7-4E31-9900-8C1F1BF58C88}" type="slidenum">
              <a:rPr lang="en-US" smtClean="0"/>
              <a:t>4</a:t>
            </a:fld>
            <a:endParaRPr lang="en-US" dirty="0"/>
          </a:p>
        </p:txBody>
      </p:sp>
    </p:spTree>
    <p:extLst>
      <p:ext uri="{BB962C8B-B14F-4D97-AF65-F5344CB8AC3E}">
        <p14:creationId xmlns:p14="http://schemas.microsoft.com/office/powerpoint/2010/main" val="300030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a:t>
            </a:r>
            <a:r>
              <a:rPr lang="en-US" baseline="0" dirty="0"/>
              <a:t> Define PAM-</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A32E-4AE7-4E31-9900-8C1F1BF58C88}" type="slidenum">
              <a:rPr lang="en-US" smtClean="0"/>
              <a:t>5</a:t>
            </a:fld>
            <a:endParaRPr lang="en-US" dirty="0"/>
          </a:p>
        </p:txBody>
      </p:sp>
    </p:spTree>
    <p:extLst>
      <p:ext uri="{BB962C8B-B14F-4D97-AF65-F5344CB8AC3E}">
        <p14:creationId xmlns:p14="http://schemas.microsoft.com/office/powerpoint/2010/main" val="388117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A32E-4AE7-4E31-9900-8C1F1BF58C88}" type="slidenum">
              <a:rPr lang="en-US" smtClean="0"/>
              <a:t>6</a:t>
            </a:fld>
            <a:endParaRPr lang="en-US" dirty="0"/>
          </a:p>
        </p:txBody>
      </p:sp>
    </p:spTree>
    <p:extLst>
      <p:ext uri="{BB962C8B-B14F-4D97-AF65-F5344CB8AC3E}">
        <p14:creationId xmlns:p14="http://schemas.microsoft.com/office/powerpoint/2010/main" val="2080619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A32E-4AE7-4E31-9900-8C1F1BF58C88}" type="slidenum">
              <a:rPr lang="en-US" smtClean="0"/>
              <a:t>7</a:t>
            </a:fld>
            <a:endParaRPr lang="en-US" dirty="0"/>
          </a:p>
        </p:txBody>
      </p:sp>
    </p:spTree>
    <p:extLst>
      <p:ext uri="{BB962C8B-B14F-4D97-AF65-F5344CB8AC3E}">
        <p14:creationId xmlns:p14="http://schemas.microsoft.com/office/powerpoint/2010/main" val="116150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Speaker notes:</a:t>
            </a:r>
          </a:p>
          <a:p>
            <a:pPr fontAlgn="t"/>
            <a:r>
              <a:rPr lang="en-US" dirty="0"/>
              <a:t>Think pair share</a:t>
            </a:r>
          </a:p>
          <a:p>
            <a:pPr fontAlgn="t"/>
            <a:r>
              <a:rPr lang="en-US" dirty="0"/>
              <a:t>Ask each table to identify two strategies.  After all tables report, ask if there were others identified that haven't been shared (as time allows).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A32E-4AE7-4E31-9900-8C1F1BF58C88}" type="slidenum">
              <a:rPr lang="en-US" smtClean="0"/>
              <a:t>8</a:t>
            </a:fld>
            <a:endParaRPr lang="en-US" dirty="0"/>
          </a:p>
        </p:txBody>
      </p:sp>
    </p:spTree>
    <p:extLst>
      <p:ext uri="{BB962C8B-B14F-4D97-AF65-F5344CB8AC3E}">
        <p14:creationId xmlns:p14="http://schemas.microsoft.com/office/powerpoint/2010/main" val="109243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A32E-4AE7-4E31-9900-8C1F1BF58C88}" type="slidenum">
              <a:rPr lang="en-US" smtClean="0"/>
              <a:t>9</a:t>
            </a:fld>
            <a:endParaRPr lang="en-US" dirty="0"/>
          </a:p>
        </p:txBody>
      </p:sp>
    </p:spTree>
    <p:extLst>
      <p:ext uri="{BB962C8B-B14F-4D97-AF65-F5344CB8AC3E}">
        <p14:creationId xmlns:p14="http://schemas.microsoft.com/office/powerpoint/2010/main" val="204892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C459C098-B659-E84B-88D2-C420FB75A72C}" type="datetimeFigureOut">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4275F3-C1A4-6F42-83B9-7DD8834CE19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9C098-B659-E84B-88D2-C420FB75A72C}" type="datetimeFigureOut">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4275F3-C1A4-6F42-83B9-7DD8834CE19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9C098-B659-E84B-88D2-C420FB75A72C}" type="datetimeFigureOut">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4275F3-C1A4-6F42-83B9-7DD8834CE19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59C098-B659-E84B-88D2-C420FB75A72C}" type="datetimeFigureOut">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4275F3-C1A4-6F42-83B9-7DD8834CE19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C459C098-B659-E84B-88D2-C420FB75A72C}" type="datetimeFigureOut">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4275F3-C1A4-6F42-83B9-7DD8834CE19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59C098-B659-E84B-88D2-C420FB75A72C}" type="datetimeFigureOut">
              <a:rPr lang="en-US" smtClean="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4275F3-C1A4-6F42-83B9-7DD8834CE19B}"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59C098-B659-E84B-88D2-C420FB75A72C}" type="datetimeFigureOut">
              <a:rPr lang="en-US" smtClean="0"/>
              <a:t>4/9/2019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4275F3-C1A4-6F42-83B9-7DD8834CE19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59C098-B659-E84B-88D2-C420FB75A72C}" type="datetimeFigureOut">
              <a:rPr lang="en-US" smtClean="0"/>
              <a:t>4/9/2019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4275F3-C1A4-6F42-83B9-7DD8834CE19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9C098-B659-E84B-88D2-C420FB75A72C}" type="datetimeFigureOut">
              <a:rPr lang="en-US" smtClean="0"/>
              <a:t>4/9/2019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4275F3-C1A4-6F42-83B9-7DD8834CE19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C459C098-B659-E84B-88D2-C420FB75A72C}" type="datetimeFigureOut">
              <a:rPr lang="en-US" smtClean="0"/>
              <a:t>4/9/2019</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A4275F3-C1A4-6F42-83B9-7DD8834CE19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59C098-B659-E84B-88D2-C420FB75A72C}" type="datetimeFigureOut">
              <a:rPr lang="en-US" smtClean="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4275F3-C1A4-6F42-83B9-7DD8834CE19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C459C098-B659-E84B-88D2-C420FB75A72C}" type="datetimeFigureOut">
              <a:rPr lang="en-US" smtClean="0"/>
              <a:t>4/9/2019</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A4275F3-C1A4-6F42-83B9-7DD8834CE19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037" y="408316"/>
            <a:ext cx="7709988" cy="1243059"/>
          </a:xfrm>
        </p:spPr>
        <p:txBody>
          <a:bodyPr/>
          <a:lstStyle/>
          <a:p>
            <a:r>
              <a:rPr lang="en-US" sz="4000" dirty="0"/>
              <a:t>Post Approval Monitoring</a:t>
            </a:r>
          </a:p>
        </p:txBody>
      </p:sp>
      <p:sp>
        <p:nvSpPr>
          <p:cNvPr id="3" name="Subtitle 2"/>
          <p:cNvSpPr>
            <a:spLocks noGrp="1"/>
          </p:cNvSpPr>
          <p:nvPr>
            <p:ph type="subTitle" idx="1"/>
          </p:nvPr>
        </p:nvSpPr>
        <p:spPr>
          <a:xfrm>
            <a:off x="629042" y="1808477"/>
            <a:ext cx="8681508" cy="499932"/>
          </a:xfrm>
        </p:spPr>
        <p:txBody>
          <a:bodyPr>
            <a:noAutofit/>
          </a:bodyPr>
          <a:lstStyle/>
          <a:p>
            <a:r>
              <a:rPr lang="en-US" sz="1600" dirty="0"/>
              <a:t>Group 3: Rosa Harmon, Jonathan Miller,</a:t>
            </a:r>
          </a:p>
          <a:p>
            <a:pPr marL="1377950" indent="-119063"/>
            <a:r>
              <a:rPr lang="en-US" sz="1600" dirty="0"/>
              <a:t> Amy Salem, &amp; Kate Ziegerer</a:t>
            </a:r>
          </a:p>
        </p:txBody>
      </p:sp>
    </p:spTree>
    <p:extLst>
      <p:ext uri="{BB962C8B-B14F-4D97-AF65-F5344CB8AC3E}">
        <p14:creationId xmlns:p14="http://schemas.microsoft.com/office/powerpoint/2010/main" val="36854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a:t>
            </a:r>
          </a:p>
        </p:txBody>
      </p:sp>
      <p:sp>
        <p:nvSpPr>
          <p:cNvPr id="3" name="Content Placeholder 2"/>
          <p:cNvSpPr>
            <a:spLocks noGrp="1"/>
          </p:cNvSpPr>
          <p:nvPr>
            <p:ph idx="1"/>
          </p:nvPr>
        </p:nvSpPr>
        <p:spPr>
          <a:xfrm>
            <a:off x="1097280" y="1100629"/>
            <a:ext cx="10027920" cy="5323922"/>
          </a:xfrm>
        </p:spPr>
        <p:txBody>
          <a:bodyPr>
            <a:noAutofit/>
          </a:bodyPr>
          <a:lstStyle/>
          <a:p>
            <a:pPr marL="0" indent="0">
              <a:spcBef>
                <a:spcPts val="0"/>
              </a:spcBef>
              <a:spcAft>
                <a:spcPts val="1200"/>
              </a:spcAft>
            </a:pPr>
            <a:r>
              <a:rPr lang="en-US" sz="2400" b="0" dirty="0"/>
              <a:t>Pamela, the post approval monitor, walks into a lab. Pamela introduces herself, and the investigator grumbles, “What is post approval monitoring?” </a:t>
            </a:r>
          </a:p>
          <a:p>
            <a:pPr marL="0" indent="0">
              <a:spcBef>
                <a:spcPts val="0"/>
              </a:spcBef>
              <a:spcAft>
                <a:spcPts val="1200"/>
              </a:spcAft>
            </a:pPr>
            <a:r>
              <a:rPr lang="en-US" sz="2400" b="0" dirty="0"/>
              <a:t>Pamela notices that the investigator has a cage of rodents on the bench top with a different investigator’s name on the cage card.  </a:t>
            </a:r>
          </a:p>
          <a:p>
            <a:pPr marL="0" indent="0">
              <a:spcBef>
                <a:spcPts val="0"/>
              </a:spcBef>
              <a:spcAft>
                <a:spcPts val="1200"/>
              </a:spcAft>
            </a:pPr>
            <a:r>
              <a:rPr lang="en-US" sz="2400" b="0" dirty="0"/>
              <a:t>Pamela asks the investigator what he is planning on doing with the animals. He states he will euthanize the animals and then harvest the tissues. Pamela then asks him if he is on the protocol.  He says no.</a:t>
            </a:r>
          </a:p>
          <a:p>
            <a:pPr marL="0" indent="0">
              <a:spcBef>
                <a:spcPts val="0"/>
              </a:spcBef>
              <a:spcAft>
                <a:spcPts val="1200"/>
              </a:spcAft>
            </a:pPr>
            <a:r>
              <a:rPr lang="en-US" sz="2400" b="0" dirty="0"/>
              <a:t>Pamela asks him not to proceed with the euthanasia until further notice. She leaves the lab, informs the IACUC of the non-compliance, and calls OLAW to report the incident.</a:t>
            </a:r>
          </a:p>
          <a:p>
            <a:pPr marL="0" indent="0">
              <a:spcBef>
                <a:spcPts val="0"/>
              </a:spcBef>
              <a:spcAft>
                <a:spcPts val="600"/>
              </a:spcAft>
            </a:pPr>
            <a:endParaRPr lang="en-US" sz="2000" b="0" dirty="0"/>
          </a:p>
          <a:p>
            <a:pPr marL="0" indent="0">
              <a:spcBef>
                <a:spcPts val="0"/>
              </a:spcBef>
              <a:spcAft>
                <a:spcPts val="600"/>
              </a:spcAft>
            </a:pPr>
            <a:r>
              <a:rPr lang="en-US" sz="2200" dirty="0"/>
              <a:t>As a table, list on your easel (1) what Pamela did well and (2) what could be improved. (3 min)</a:t>
            </a:r>
          </a:p>
        </p:txBody>
      </p:sp>
    </p:spTree>
    <p:extLst>
      <p:ext uri="{BB962C8B-B14F-4D97-AF65-F5344CB8AC3E}">
        <p14:creationId xmlns:p14="http://schemas.microsoft.com/office/powerpoint/2010/main" val="157232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justify the value of PAM</a:t>
            </a:r>
          </a:p>
        </p:txBody>
      </p:sp>
      <p:sp>
        <p:nvSpPr>
          <p:cNvPr id="3" name="Content Placeholder 2"/>
          <p:cNvSpPr>
            <a:spLocks noGrp="1"/>
          </p:cNvSpPr>
          <p:nvPr>
            <p:ph idx="1"/>
          </p:nvPr>
        </p:nvSpPr>
        <p:spPr/>
        <p:txBody>
          <a:bodyPr>
            <a:normAutofit/>
          </a:bodyPr>
          <a:lstStyle/>
          <a:p>
            <a:pPr marL="0" indent="0">
              <a:spcBef>
                <a:spcPts val="0"/>
              </a:spcBef>
            </a:pPr>
            <a:r>
              <a:rPr lang="en-US" sz="2400" b="0" dirty="0"/>
              <a:t>As a group, brainstorm and document on your easel the value and benefits of PAM to an animal care and use program. (2 min)</a:t>
            </a:r>
          </a:p>
          <a:p>
            <a:pPr marL="0" indent="0">
              <a:spcBef>
                <a:spcPts val="0"/>
              </a:spcBef>
            </a:pPr>
            <a:endParaRPr lang="en-US" sz="2400" b="0" dirty="0"/>
          </a:p>
          <a:p>
            <a:r>
              <a:rPr lang="en-US" sz="2400" b="0" dirty="0"/>
              <a:t>Report out. (5 min)</a:t>
            </a:r>
          </a:p>
          <a:p>
            <a:endParaRPr lang="en-US" sz="2400" b="0" dirty="0"/>
          </a:p>
          <a:p>
            <a:pPr marL="0" indent="0">
              <a:spcBef>
                <a:spcPts val="0"/>
              </a:spcBef>
            </a:pPr>
            <a:r>
              <a:rPr lang="en-US" sz="2400" b="0" dirty="0"/>
              <a:t>Circulate and use your marker to vote for two benefits you find most valuable by placing a check mark. (1 min)</a:t>
            </a:r>
          </a:p>
          <a:p>
            <a:endParaRPr lang="en-US" sz="2400" dirty="0"/>
          </a:p>
          <a:p>
            <a:endParaRPr lang="en-US" sz="2400" dirty="0"/>
          </a:p>
        </p:txBody>
      </p:sp>
    </p:spTree>
    <p:extLst>
      <p:ext uri="{BB962C8B-B14F-4D97-AF65-F5344CB8AC3E}">
        <p14:creationId xmlns:p14="http://schemas.microsoft.com/office/powerpoint/2010/main" val="1744010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lvl="0">
              <a:spcBef>
                <a:spcPts val="0"/>
              </a:spcBef>
            </a:pPr>
            <a:r>
              <a:rPr lang="en-US" b="1" cap="none" dirty="0">
                <a:solidFill>
                  <a:srgbClr val="000000"/>
                </a:solidFill>
                <a:latin typeface="Franklin Gothic Book"/>
                <a:ea typeface="+mn-ea"/>
                <a:cs typeface="+mn-cs"/>
              </a:rPr>
              <a:t>Session Goal: Understand what constitutes PAM and appreciate its value to a research </a:t>
            </a:r>
            <a:r>
              <a:rPr lang="en-US" b="1" cap="none" dirty="0" smtClean="0">
                <a:solidFill>
                  <a:srgbClr val="000000"/>
                </a:solidFill>
                <a:latin typeface="Franklin Gothic Book"/>
                <a:ea typeface="+mn-ea"/>
                <a:cs typeface="+mn-cs"/>
              </a:rPr>
              <a:t>program</a:t>
            </a:r>
            <a:endParaRPr lang="en-US" dirty="0"/>
          </a:p>
        </p:txBody>
      </p:sp>
      <p:sp>
        <p:nvSpPr>
          <p:cNvPr id="9" name="Content Placeholder 8"/>
          <p:cNvSpPr>
            <a:spLocks noGrp="1"/>
          </p:cNvSpPr>
          <p:nvPr>
            <p:ph idx="1"/>
          </p:nvPr>
        </p:nvSpPr>
        <p:spPr>
          <a:xfrm>
            <a:off x="1097280" y="1729523"/>
            <a:ext cx="10027920" cy="2950955"/>
          </a:xfrm>
        </p:spPr>
        <p:txBody>
          <a:bodyPr/>
          <a:lstStyle/>
          <a:p>
            <a:pPr marL="0" lvl="0" indent="0">
              <a:spcBef>
                <a:spcPts val="0"/>
              </a:spcBef>
            </a:pPr>
            <a:r>
              <a:rPr lang="en-US" sz="2800" dirty="0">
                <a:solidFill>
                  <a:srgbClr val="000000"/>
                </a:solidFill>
              </a:rPr>
              <a:t>Session Objectives:</a:t>
            </a:r>
          </a:p>
          <a:p>
            <a:pPr marL="0" lvl="0" indent="0">
              <a:spcBef>
                <a:spcPts val="0"/>
              </a:spcBef>
              <a:buFont typeface="Arial" panose="020B0604020202020204" pitchFamily="34" charset="0"/>
              <a:buChar char="•"/>
            </a:pPr>
            <a:r>
              <a:rPr lang="en-US" sz="2800" b="0" dirty="0">
                <a:solidFill>
                  <a:srgbClr val="000000"/>
                </a:solidFill>
              </a:rPr>
              <a:t>Define PAM</a:t>
            </a:r>
          </a:p>
          <a:p>
            <a:pPr marL="0" lvl="0" indent="0">
              <a:spcBef>
                <a:spcPts val="0"/>
              </a:spcBef>
              <a:buFont typeface="Arial" panose="020B0604020202020204" pitchFamily="34" charset="0"/>
              <a:buChar char="•"/>
            </a:pPr>
            <a:r>
              <a:rPr lang="en-US" sz="2800" b="0" dirty="0">
                <a:solidFill>
                  <a:srgbClr val="000000"/>
                </a:solidFill>
              </a:rPr>
              <a:t>Identify monitoring strategies</a:t>
            </a:r>
          </a:p>
          <a:p>
            <a:pPr marL="0" lvl="0" indent="0">
              <a:spcBef>
                <a:spcPts val="0"/>
              </a:spcBef>
              <a:buFont typeface="Arial" panose="020B0604020202020204" pitchFamily="34" charset="0"/>
              <a:buChar char="•"/>
            </a:pPr>
            <a:r>
              <a:rPr lang="en-US" sz="2800" b="0" dirty="0">
                <a:solidFill>
                  <a:srgbClr val="000000"/>
                </a:solidFill>
              </a:rPr>
              <a:t>Describe PAM best practices</a:t>
            </a:r>
          </a:p>
          <a:p>
            <a:pPr marL="0" lvl="0" indent="0">
              <a:spcBef>
                <a:spcPts val="0"/>
              </a:spcBef>
              <a:buFont typeface="Arial" panose="020B0604020202020204" pitchFamily="34" charset="0"/>
              <a:buChar char="•"/>
            </a:pPr>
            <a:r>
              <a:rPr lang="en-US" sz="2800" b="0" dirty="0">
                <a:solidFill>
                  <a:srgbClr val="000000"/>
                </a:solidFill>
              </a:rPr>
              <a:t>Justify the value of PAM</a:t>
            </a:r>
          </a:p>
          <a:p>
            <a:endParaRPr lang="en-US" dirty="0"/>
          </a:p>
        </p:txBody>
      </p:sp>
    </p:spTree>
    <p:extLst>
      <p:ext uri="{BB962C8B-B14F-4D97-AF65-F5344CB8AC3E}">
        <p14:creationId xmlns:p14="http://schemas.microsoft.com/office/powerpoint/2010/main" val="75683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65759"/>
            <a:ext cx="10027920" cy="734869"/>
          </a:xfrm>
        </p:spPr>
        <p:txBody>
          <a:bodyPr/>
          <a:lstStyle/>
          <a:p>
            <a:r>
              <a:rPr lang="en-US" dirty="0"/>
              <a:t>Summative Assessments</a:t>
            </a:r>
            <a:br>
              <a:rPr lang="en-US" dirty="0"/>
            </a:br>
            <a:r>
              <a:rPr lang="en-US" dirty="0"/>
              <a:t>Define PAM</a:t>
            </a:r>
          </a:p>
        </p:txBody>
      </p:sp>
      <p:sp>
        <p:nvSpPr>
          <p:cNvPr id="3" name="Content Placeholder 2"/>
          <p:cNvSpPr>
            <a:spLocks noGrp="1"/>
          </p:cNvSpPr>
          <p:nvPr>
            <p:ph idx="1"/>
          </p:nvPr>
        </p:nvSpPr>
        <p:spPr>
          <a:xfrm>
            <a:off x="1097280" y="1211283"/>
            <a:ext cx="10027920" cy="3669475"/>
          </a:xfrm>
        </p:spPr>
        <p:txBody>
          <a:bodyPr>
            <a:normAutofit/>
          </a:bodyPr>
          <a:lstStyle/>
          <a:p>
            <a:r>
              <a:rPr lang="en-US" sz="2800" dirty="0"/>
              <a:t>1. What is the </a:t>
            </a:r>
            <a:r>
              <a:rPr lang="en-US" sz="2800" u="sng" dirty="0"/>
              <a:t>definition</a:t>
            </a:r>
            <a:r>
              <a:rPr lang="en-US" sz="2800" dirty="0"/>
              <a:t> of Post Approval Monitoring  (PAM)?</a:t>
            </a:r>
          </a:p>
          <a:p>
            <a:pPr marL="342900" lvl="1" indent="-342900">
              <a:buFont typeface="+mj-lt"/>
              <a:buAutoNum type="alphaUcPeriod"/>
            </a:pPr>
            <a:r>
              <a:rPr lang="en-US" sz="2800" dirty="0"/>
              <a:t>Monitoring the effectiveness of animal husbandry activities in the animal facilities</a:t>
            </a:r>
          </a:p>
          <a:p>
            <a:pPr marL="342900" lvl="1" indent="-342900">
              <a:buFont typeface="+mj-lt"/>
              <a:buAutoNum type="alphaUcPeriod"/>
            </a:pPr>
            <a:r>
              <a:rPr lang="en-US" sz="2800" dirty="0"/>
              <a:t>Monitoring protocol activities conducted after IACUC approval </a:t>
            </a:r>
          </a:p>
          <a:p>
            <a:pPr marL="342900" lvl="1" indent="-342900">
              <a:buFont typeface="+mj-lt"/>
              <a:buAutoNum type="alphaUcPeriod"/>
            </a:pPr>
            <a:r>
              <a:rPr lang="en-US" sz="2800" dirty="0"/>
              <a:t>Monitoring corrective actions of facility related semi-annual inspection deficiencies</a:t>
            </a:r>
          </a:p>
          <a:p>
            <a:pPr marL="342900" lvl="1" indent="-342900">
              <a:buFont typeface="+mj-lt"/>
              <a:buAutoNum type="alphaUcPeriod"/>
            </a:pPr>
            <a:r>
              <a:rPr lang="en-US" sz="2800" dirty="0"/>
              <a:t>Monitoring the completion and accuracy of controlled substance </a:t>
            </a:r>
            <a:r>
              <a:rPr lang="en-US" sz="2800" dirty="0" smtClean="0"/>
              <a:t>logs</a:t>
            </a:r>
            <a:endParaRPr lang="en-US" dirty="0"/>
          </a:p>
          <a:p>
            <a:pPr marL="0" lvl="1" indent="0">
              <a:buNone/>
            </a:pPr>
            <a:endParaRPr lang="en-US" dirty="0"/>
          </a:p>
          <a:p>
            <a:pPr lvl="1"/>
            <a:endParaRPr lang="en-US" dirty="0"/>
          </a:p>
        </p:txBody>
      </p:sp>
    </p:spTree>
    <p:extLst>
      <p:ext uri="{BB962C8B-B14F-4D97-AF65-F5344CB8AC3E}">
        <p14:creationId xmlns:p14="http://schemas.microsoft.com/office/powerpoint/2010/main" val="389714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65759"/>
            <a:ext cx="10027920" cy="743193"/>
          </a:xfrm>
        </p:spPr>
        <p:txBody>
          <a:bodyPr/>
          <a:lstStyle/>
          <a:p>
            <a:r>
              <a:rPr lang="en-US" dirty="0"/>
              <a:t>summative assessment</a:t>
            </a:r>
            <a:br>
              <a:rPr lang="en-US" dirty="0"/>
            </a:br>
            <a:r>
              <a:rPr lang="en-US" dirty="0"/>
              <a:t>Monitoring strategies</a:t>
            </a:r>
          </a:p>
        </p:txBody>
      </p:sp>
      <p:sp>
        <p:nvSpPr>
          <p:cNvPr id="3" name="Content Placeholder 2"/>
          <p:cNvSpPr>
            <a:spLocks noGrp="1"/>
          </p:cNvSpPr>
          <p:nvPr>
            <p:ph idx="1"/>
          </p:nvPr>
        </p:nvSpPr>
        <p:spPr>
          <a:xfrm>
            <a:off x="1097280" y="1306286"/>
            <a:ext cx="10027920" cy="3374192"/>
          </a:xfrm>
        </p:spPr>
        <p:txBody>
          <a:bodyPr/>
          <a:lstStyle/>
          <a:p>
            <a:pPr marL="342900" lvl="1" indent="-342900">
              <a:spcBef>
                <a:spcPts val="800"/>
              </a:spcBef>
              <a:buNone/>
            </a:pPr>
            <a:r>
              <a:rPr lang="en-US" sz="2800" b="1" dirty="0"/>
              <a:t>2. Are the following monitoring strategies described in the Guide? Yes (Y) or No (N)</a:t>
            </a:r>
          </a:p>
          <a:p>
            <a:pPr marL="0" lvl="1" indent="0">
              <a:buNone/>
            </a:pPr>
            <a:r>
              <a:rPr lang="en-US" sz="2800" dirty="0"/>
              <a:t>___ Reviewing experimental surgical records</a:t>
            </a:r>
          </a:p>
          <a:p>
            <a:pPr marL="0" lvl="1" indent="0">
              <a:buNone/>
            </a:pPr>
            <a:r>
              <a:rPr lang="en-US" sz="2800" dirty="0"/>
              <a:t>___ Observing an experimental procedure</a:t>
            </a:r>
          </a:p>
          <a:p>
            <a:pPr marL="0" lvl="1" indent="0">
              <a:buNone/>
            </a:pPr>
            <a:r>
              <a:rPr lang="en-US" sz="2800" dirty="0"/>
              <a:t>___ Evaluating the cleanliness of animal rooms</a:t>
            </a:r>
          </a:p>
          <a:p>
            <a:pPr marL="0" lvl="1" indent="0">
              <a:buNone/>
            </a:pPr>
            <a:r>
              <a:rPr lang="en-US" sz="2800" dirty="0"/>
              <a:t>___ Monitoring the cage wash effectiveness with indicator strips</a:t>
            </a:r>
          </a:p>
          <a:p>
            <a:pPr marL="0" lvl="1" indent="0">
              <a:buNone/>
            </a:pPr>
            <a:r>
              <a:rPr lang="en-US" sz="2800" dirty="0"/>
              <a:t>___ Reviewing unexpected outcomes and adverse events</a:t>
            </a:r>
          </a:p>
          <a:p>
            <a:pPr marL="0" lvl="1" indent="0">
              <a:buNone/>
            </a:pPr>
            <a:endParaRPr lang="en-US" dirty="0"/>
          </a:p>
        </p:txBody>
      </p:sp>
    </p:spTree>
    <p:extLst>
      <p:ext uri="{BB962C8B-B14F-4D97-AF65-F5344CB8AC3E}">
        <p14:creationId xmlns:p14="http://schemas.microsoft.com/office/powerpoint/2010/main" val="563298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65759"/>
            <a:ext cx="10027920" cy="752921"/>
          </a:xfrm>
        </p:spPr>
        <p:txBody>
          <a:bodyPr/>
          <a:lstStyle/>
          <a:p>
            <a:r>
              <a:rPr lang="en-US" dirty="0"/>
              <a:t>summative assessment</a:t>
            </a:r>
            <a:br>
              <a:rPr lang="en-US" dirty="0"/>
            </a:br>
            <a:r>
              <a:rPr lang="en-US" dirty="0"/>
              <a:t>Best Practices</a:t>
            </a:r>
          </a:p>
        </p:txBody>
      </p:sp>
      <p:sp>
        <p:nvSpPr>
          <p:cNvPr id="3" name="Content Placeholder 2"/>
          <p:cNvSpPr>
            <a:spLocks noGrp="1"/>
          </p:cNvSpPr>
          <p:nvPr>
            <p:ph idx="1"/>
          </p:nvPr>
        </p:nvSpPr>
        <p:spPr>
          <a:xfrm>
            <a:off x="1097280" y="1517515"/>
            <a:ext cx="10027920" cy="3162963"/>
          </a:xfrm>
        </p:spPr>
        <p:txBody>
          <a:bodyPr/>
          <a:lstStyle/>
          <a:p>
            <a:r>
              <a:rPr lang="en-US" sz="2800" dirty="0"/>
              <a:t>3. Identify whether or not each of the following is a best practice of PAM. Yes (Y) or No ( N)</a:t>
            </a:r>
          </a:p>
          <a:p>
            <a:pPr marL="0" lvl="1" indent="0">
              <a:buNone/>
            </a:pPr>
            <a:r>
              <a:rPr lang="en-US" sz="2800" dirty="0"/>
              <a:t>____Contacting an investigator to schedule a PAM visit </a:t>
            </a:r>
          </a:p>
          <a:p>
            <a:pPr marL="0" lvl="1" indent="0">
              <a:buNone/>
            </a:pPr>
            <a:r>
              <a:rPr lang="en-US" sz="2800" dirty="0"/>
              <a:t>____Concluding a PAM visit without an exit briefing</a:t>
            </a:r>
          </a:p>
          <a:p>
            <a:pPr marL="0" lvl="1" indent="0">
              <a:buNone/>
            </a:pPr>
            <a:r>
              <a:rPr lang="en-US" sz="2800" dirty="0"/>
              <a:t>____Providing PAM results to the IACUC</a:t>
            </a:r>
          </a:p>
          <a:p>
            <a:pPr marL="0" lvl="1" indent="0">
              <a:buNone/>
            </a:pPr>
            <a:r>
              <a:rPr lang="en-US" sz="2800" dirty="0"/>
              <a:t>____Reporting all PAM results to </a:t>
            </a:r>
            <a:r>
              <a:rPr lang="en-US" sz="2800" dirty="0" smtClean="0"/>
              <a:t>OLAW</a:t>
            </a:r>
            <a:endParaRPr lang="en-US" dirty="0"/>
          </a:p>
          <a:p>
            <a:endParaRPr lang="en-US" dirty="0"/>
          </a:p>
        </p:txBody>
      </p:sp>
    </p:spTree>
    <p:extLst>
      <p:ext uri="{BB962C8B-B14F-4D97-AF65-F5344CB8AC3E}">
        <p14:creationId xmlns:p14="http://schemas.microsoft.com/office/powerpoint/2010/main" val="253695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summative assessment</a:t>
            </a:r>
            <a:br>
              <a:rPr lang="en-US" dirty="0"/>
            </a:br>
            <a:r>
              <a:rPr lang="en-US" dirty="0"/>
              <a:t>justifying the value of PAM</a:t>
            </a:r>
          </a:p>
        </p:txBody>
      </p:sp>
      <p:sp>
        <p:nvSpPr>
          <p:cNvPr id="3" name="Content Placeholder 2"/>
          <p:cNvSpPr>
            <a:spLocks noGrp="1"/>
          </p:cNvSpPr>
          <p:nvPr>
            <p:ph idx="1"/>
          </p:nvPr>
        </p:nvSpPr>
        <p:spPr>
          <a:xfrm>
            <a:off x="1097280" y="1258784"/>
            <a:ext cx="10027920" cy="3669476"/>
          </a:xfrm>
        </p:spPr>
        <p:txBody>
          <a:bodyPr>
            <a:noAutofit/>
          </a:bodyPr>
          <a:lstStyle/>
          <a:p>
            <a:r>
              <a:rPr lang="en-US" sz="2800" dirty="0"/>
              <a:t>4. When justifying the value of PAM, indicate whether each of the following is True (T) or False (F).</a:t>
            </a:r>
          </a:p>
          <a:p>
            <a:pPr marL="0" indent="0">
              <a:buNone/>
            </a:pPr>
            <a:r>
              <a:rPr lang="en-US" sz="2800" b="0" dirty="0"/>
              <a:t>____ PAM can improve animal welfare</a:t>
            </a:r>
          </a:p>
          <a:p>
            <a:pPr marL="0" indent="0">
              <a:buNone/>
            </a:pPr>
            <a:r>
              <a:rPr lang="en-US" sz="2800" b="0" dirty="0"/>
              <a:t>____ PAM serves as an educational tool for Investigators</a:t>
            </a:r>
          </a:p>
          <a:p>
            <a:pPr marL="0" indent="0">
              <a:buNone/>
            </a:pPr>
            <a:r>
              <a:rPr lang="en-US" sz="2800" b="0" dirty="0"/>
              <a:t>____ PAM increases the occurrence of non-compliance </a:t>
            </a:r>
          </a:p>
          <a:p>
            <a:pPr marL="0" indent="0">
              <a:buNone/>
            </a:pPr>
            <a:r>
              <a:rPr lang="en-US" sz="2800" b="0" dirty="0"/>
              <a:t>____ PAM helps to refine research methods</a:t>
            </a:r>
          </a:p>
          <a:p>
            <a:pPr marL="0" indent="0">
              <a:buNone/>
            </a:pPr>
            <a:r>
              <a:rPr lang="en-US" sz="2800" b="0" dirty="0"/>
              <a:t>____ PAM does not help to achieve AAALAC accreditation</a:t>
            </a:r>
          </a:p>
        </p:txBody>
      </p:sp>
    </p:spTree>
    <p:extLst>
      <p:ext uri="{BB962C8B-B14F-4D97-AF65-F5344CB8AC3E}">
        <p14:creationId xmlns:p14="http://schemas.microsoft.com/office/powerpoint/2010/main" val="16670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descr="Over-Arching Goal:&#10;Session Goal &amp; Objectives&#10;Take Home Objectives"/>
          <p:cNvGraphicFramePr/>
          <p:nvPr>
            <p:extLst>
              <p:ext uri="{D42A27DB-BD31-4B8C-83A1-F6EECF244321}">
                <p14:modId xmlns:p14="http://schemas.microsoft.com/office/powerpoint/2010/main" val="96060681"/>
              </p:ext>
            </p:extLst>
          </p:nvPr>
        </p:nvGraphicFramePr>
        <p:xfrm>
          <a:off x="1568450" y="110062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097280" y="365759"/>
            <a:ext cx="10027920" cy="734869"/>
          </a:xfrm>
        </p:spPr>
        <p:txBody>
          <a:bodyPr/>
          <a:lstStyle/>
          <a:p>
            <a:r>
              <a:rPr lang="en-US" dirty="0"/>
              <a:t>Over-arching Goal: </a:t>
            </a:r>
            <a:r>
              <a:rPr lang="en-US" cap="none" dirty="0"/>
              <a:t>Learners will be able to effectively conduct Post Approval Monitoring (PAM).</a:t>
            </a:r>
          </a:p>
        </p:txBody>
      </p:sp>
    </p:spTree>
    <p:extLst>
      <p:ext uri="{BB962C8B-B14F-4D97-AF65-F5344CB8AC3E}">
        <p14:creationId xmlns:p14="http://schemas.microsoft.com/office/powerpoint/2010/main" val="201022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365759"/>
            <a:ext cx="10119360" cy="734869"/>
          </a:xfrm>
        </p:spPr>
        <p:txBody>
          <a:bodyPr/>
          <a:lstStyle/>
          <a:p>
            <a:r>
              <a:rPr lang="en-US" dirty="0"/>
              <a:t>Session Goal: understand what constitutes PAM and appreciate its value to a research program</a:t>
            </a:r>
          </a:p>
        </p:txBody>
      </p:sp>
      <p:sp>
        <p:nvSpPr>
          <p:cNvPr id="3" name="Content Placeholder 2"/>
          <p:cNvSpPr>
            <a:spLocks noGrp="1"/>
          </p:cNvSpPr>
          <p:nvPr>
            <p:ph idx="1"/>
          </p:nvPr>
        </p:nvSpPr>
        <p:spPr>
          <a:xfrm>
            <a:off x="1097280" y="1554480"/>
            <a:ext cx="9743440" cy="3125998"/>
          </a:xfrm>
        </p:spPr>
        <p:txBody>
          <a:bodyPr>
            <a:normAutofit lnSpcReduction="10000"/>
          </a:bodyPr>
          <a:lstStyle/>
          <a:p>
            <a:r>
              <a:rPr lang="en-US" sz="2400" dirty="0"/>
              <a:t>Audience:  </a:t>
            </a:r>
            <a:r>
              <a:rPr lang="en-US" sz="2400" b="0" dirty="0"/>
              <a:t>Personnel conducting PAM</a:t>
            </a:r>
          </a:p>
          <a:p>
            <a:endParaRPr lang="en-US" sz="2400" b="0" dirty="0"/>
          </a:p>
          <a:p>
            <a:r>
              <a:rPr lang="en-US" sz="2400" dirty="0"/>
              <a:t>Session Objectives:</a:t>
            </a:r>
          </a:p>
          <a:p>
            <a:pPr>
              <a:buFont typeface="Arial" panose="020B0604020202020204" pitchFamily="34" charset="0"/>
              <a:buChar char="•"/>
            </a:pPr>
            <a:r>
              <a:rPr lang="en-US" sz="2400" b="0" dirty="0"/>
              <a:t>Define PAM</a:t>
            </a:r>
          </a:p>
          <a:p>
            <a:pPr>
              <a:buFont typeface="Arial" panose="020B0604020202020204" pitchFamily="34" charset="0"/>
              <a:buChar char="•"/>
            </a:pPr>
            <a:r>
              <a:rPr lang="en-US" sz="2400" b="0" dirty="0"/>
              <a:t>Identify monitoring strategies</a:t>
            </a:r>
          </a:p>
          <a:p>
            <a:pPr>
              <a:buFont typeface="Arial" panose="020B0604020202020204" pitchFamily="34" charset="0"/>
              <a:buChar char="•"/>
            </a:pPr>
            <a:r>
              <a:rPr lang="en-US" sz="2400" b="0" dirty="0"/>
              <a:t>Describe PAM best practices</a:t>
            </a:r>
          </a:p>
          <a:p>
            <a:pPr>
              <a:buFont typeface="Arial" panose="020B0604020202020204" pitchFamily="34" charset="0"/>
              <a:buChar char="•"/>
            </a:pPr>
            <a:r>
              <a:rPr lang="en-US" sz="2400" b="0" dirty="0"/>
              <a:t>Justify the value of PAM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9410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Objectives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b="0" dirty="0"/>
              <a:t>Prioritize selection of approved activities for monitoring </a:t>
            </a:r>
            <a:endParaRPr lang="en-US" sz="2400" b="0" dirty="0">
              <a:solidFill>
                <a:srgbClr val="FF0000"/>
              </a:solidFill>
            </a:endParaRPr>
          </a:p>
          <a:p>
            <a:pPr>
              <a:buFont typeface="Arial" panose="020B0604020202020204" pitchFamily="34" charset="0"/>
              <a:buChar char="•"/>
            </a:pPr>
            <a:r>
              <a:rPr lang="en-US" sz="2400" b="0" dirty="0"/>
              <a:t>Analyze an approved activity to select effective monitoring strategies </a:t>
            </a:r>
            <a:endParaRPr lang="en-US" sz="2400" b="0" dirty="0">
              <a:solidFill>
                <a:srgbClr val="FF0000"/>
              </a:solidFill>
            </a:endParaRPr>
          </a:p>
          <a:p>
            <a:pPr>
              <a:buFont typeface="Arial" panose="020B0604020202020204" pitchFamily="34" charset="0"/>
              <a:buChar char="•"/>
            </a:pPr>
            <a:r>
              <a:rPr lang="en-US" sz="2400" b="0" dirty="0"/>
              <a:t>Analyze findings from a monitored activity </a:t>
            </a:r>
          </a:p>
          <a:p>
            <a:pPr>
              <a:buFont typeface="Arial" panose="020B0604020202020204" pitchFamily="34" charset="0"/>
              <a:buChar char="•"/>
            </a:pPr>
            <a:r>
              <a:rPr lang="en-US" sz="2400" b="0" dirty="0"/>
              <a:t>Generate a report of PAM findings to IACUC </a:t>
            </a:r>
          </a:p>
          <a:p>
            <a:pPr>
              <a:buFont typeface="Arial" panose="020B0604020202020204" pitchFamily="34" charset="0"/>
              <a:buChar char="•"/>
            </a:pPr>
            <a:r>
              <a:rPr lang="en-US" sz="2400" b="0" dirty="0"/>
              <a:t>Ensure corrective actions are implemented</a:t>
            </a:r>
          </a:p>
          <a:p>
            <a:endParaRPr lang="en-US" sz="2400" dirty="0"/>
          </a:p>
        </p:txBody>
      </p:sp>
    </p:spTree>
    <p:extLst>
      <p:ext uri="{BB962C8B-B14F-4D97-AF65-F5344CB8AC3E}">
        <p14:creationId xmlns:p14="http://schemas.microsoft.com/office/powerpoint/2010/main" val="353399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PAM</a:t>
            </a:r>
          </a:p>
        </p:txBody>
      </p:sp>
      <p:sp>
        <p:nvSpPr>
          <p:cNvPr id="3" name="Content Placeholder 2"/>
          <p:cNvSpPr>
            <a:spLocks noGrp="1"/>
          </p:cNvSpPr>
          <p:nvPr>
            <p:ph idx="1"/>
          </p:nvPr>
        </p:nvSpPr>
        <p:spPr/>
        <p:txBody>
          <a:bodyPr>
            <a:normAutofit/>
          </a:bodyPr>
          <a:lstStyle/>
          <a:p>
            <a:pPr marL="0" indent="0">
              <a:spcBef>
                <a:spcPts val="0"/>
              </a:spcBef>
            </a:pPr>
            <a:r>
              <a:rPr lang="en-US" sz="2400" b="0" dirty="0"/>
              <a:t>Group Discussion: Within your group, develop a definition of Post Approval Monitoring and record it on your Flip Chart. (2 min)</a:t>
            </a:r>
          </a:p>
          <a:p>
            <a:endParaRPr lang="en-US" sz="2400" b="0" dirty="0"/>
          </a:p>
          <a:p>
            <a:r>
              <a:rPr lang="en-US" sz="2400" b="0" dirty="0"/>
              <a:t>Report out. (5 min)</a:t>
            </a:r>
          </a:p>
        </p:txBody>
      </p:sp>
    </p:spTree>
    <p:extLst>
      <p:ext uri="{BB962C8B-B14F-4D97-AF65-F5344CB8AC3E}">
        <p14:creationId xmlns:p14="http://schemas.microsoft.com/office/powerpoint/2010/main" val="5930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chor="ctr">
            <a:normAutofit/>
          </a:bodyPr>
          <a:lstStyle/>
          <a:p>
            <a:pPr marL="0" indent="0" algn="ctr">
              <a:spcBef>
                <a:spcPts val="0"/>
              </a:spcBef>
              <a:defRPr/>
            </a:pPr>
            <a:r>
              <a:rPr lang="en-US" sz="2600" dirty="0"/>
              <a:t>All types of protocol monitoring after the IACUC’s initial protocol approval</a:t>
            </a:r>
          </a:p>
          <a:p>
            <a:pPr marL="0" indent="0" algn="ctr">
              <a:spcBef>
                <a:spcPts val="0"/>
              </a:spcBef>
              <a:defRPr/>
            </a:pPr>
            <a:endParaRPr lang="en-US" sz="2600" dirty="0"/>
          </a:p>
          <a:p>
            <a:pPr marL="0" indent="0" algn="ctr">
              <a:spcBef>
                <a:spcPts val="0"/>
              </a:spcBef>
              <a:defRPr/>
            </a:pPr>
            <a:r>
              <a:rPr lang="en-US" sz="2000" i="1" dirty="0"/>
              <a:t>The Guide, </a:t>
            </a:r>
            <a:r>
              <a:rPr lang="en-US" sz="2000" dirty="0"/>
              <a:t>p. 33</a:t>
            </a:r>
          </a:p>
        </p:txBody>
      </p:sp>
      <p:pic>
        <p:nvPicPr>
          <p:cNvPr id="5" name="Content Placeholder 4" descr="Guide for the Care and Use of Laboratory Animal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63329" y="1096963"/>
            <a:ext cx="3476962" cy="5215444"/>
          </a:xfrm>
        </p:spPr>
      </p:pic>
      <p:sp>
        <p:nvSpPr>
          <p:cNvPr id="2" name="Title 1"/>
          <p:cNvSpPr>
            <a:spLocks noGrp="1"/>
          </p:cNvSpPr>
          <p:nvPr>
            <p:ph type="title"/>
          </p:nvPr>
        </p:nvSpPr>
        <p:spPr/>
        <p:txBody>
          <a:bodyPr/>
          <a:lstStyle/>
          <a:p>
            <a:r>
              <a:rPr lang="en-US" dirty="0"/>
              <a:t>Definition of PAM</a:t>
            </a:r>
          </a:p>
        </p:txBody>
      </p:sp>
    </p:spTree>
    <p:extLst>
      <p:ext uri="{BB962C8B-B14F-4D97-AF65-F5344CB8AC3E}">
        <p14:creationId xmlns:p14="http://schemas.microsoft.com/office/powerpoint/2010/main" val="73098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pPr marL="0" indent="0"/>
            <a:r>
              <a:rPr lang="en-US" sz="2400" dirty="0"/>
              <a:t>Ways the IACUC can monitor the conduct of the approved protocols</a:t>
            </a:r>
          </a:p>
          <a:p>
            <a:pPr marL="0" indent="0"/>
            <a:endParaRPr lang="en-US" sz="2000" dirty="0"/>
          </a:p>
          <a:p>
            <a:pPr marL="0" indent="0"/>
            <a:endParaRPr lang="en-US" sz="2000" dirty="0"/>
          </a:p>
          <a:p>
            <a:pPr marL="0" indent="0"/>
            <a:r>
              <a:rPr lang="en-US" sz="2200" dirty="0"/>
              <a:t>Example: </a:t>
            </a:r>
            <a:r>
              <a:rPr lang="en-US" sz="2200" b="0" dirty="0"/>
              <a:t>Using breeding records to compare the number of animals produced against the number of animals on the approved protocol.</a:t>
            </a:r>
          </a:p>
        </p:txBody>
      </p:sp>
      <p:pic>
        <p:nvPicPr>
          <p:cNvPr id="8" name="Content Placeholder 7" descr="Image of rodent pup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55376" y="568746"/>
            <a:ext cx="5844561" cy="3896374"/>
          </a:xfrm>
        </p:spPr>
      </p:pic>
      <p:sp>
        <p:nvSpPr>
          <p:cNvPr id="4" name="Title 3"/>
          <p:cNvSpPr>
            <a:spLocks noGrp="1"/>
          </p:cNvSpPr>
          <p:nvPr>
            <p:ph type="title"/>
          </p:nvPr>
        </p:nvSpPr>
        <p:spPr/>
        <p:txBody>
          <a:bodyPr/>
          <a:lstStyle/>
          <a:p>
            <a:r>
              <a:rPr lang="en-US" dirty="0"/>
              <a:t>Monitoring Strategies</a:t>
            </a:r>
          </a:p>
        </p:txBody>
      </p:sp>
    </p:spTree>
    <p:extLst>
      <p:ext uri="{BB962C8B-B14F-4D97-AF65-F5344CB8AC3E}">
        <p14:creationId xmlns:p14="http://schemas.microsoft.com/office/powerpoint/2010/main" val="620321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0109"/>
            <a:ext cx="10027920" cy="1039091"/>
          </a:xfrm>
        </p:spPr>
        <p:txBody>
          <a:bodyPr/>
          <a:lstStyle/>
          <a:p>
            <a:r>
              <a:rPr lang="en-US" dirty="0"/>
              <a:t>identifying monitoring strategies</a:t>
            </a:r>
            <a:br>
              <a:rPr lang="en-US" dirty="0"/>
            </a:br>
            <a:endParaRPr lang="en-US" dirty="0"/>
          </a:p>
        </p:txBody>
      </p:sp>
      <p:sp>
        <p:nvSpPr>
          <p:cNvPr id="3" name="Content Placeholder 2"/>
          <p:cNvSpPr>
            <a:spLocks noGrp="1"/>
          </p:cNvSpPr>
          <p:nvPr>
            <p:ph idx="1"/>
          </p:nvPr>
        </p:nvSpPr>
        <p:spPr>
          <a:xfrm>
            <a:off x="651164" y="1336156"/>
            <a:ext cx="10820400" cy="3579849"/>
          </a:xfrm>
        </p:spPr>
        <p:txBody>
          <a:bodyPr>
            <a:normAutofit fontScale="55000" lnSpcReduction="20000"/>
          </a:bodyPr>
          <a:lstStyle/>
          <a:p>
            <a:pPr marL="0" indent="0" fontAlgn="t">
              <a:lnSpc>
                <a:spcPct val="120000"/>
              </a:lnSpc>
              <a:spcBef>
                <a:spcPts val="0"/>
              </a:spcBef>
            </a:pPr>
            <a:r>
              <a:rPr lang="en-US" sz="4600" b="0" dirty="0"/>
              <a:t>Think individually about specific </a:t>
            </a:r>
            <a:r>
              <a:rPr lang="en-US" sz="4600" b="0" u="sng" dirty="0"/>
              <a:t>monitoring strategies </a:t>
            </a:r>
            <a:r>
              <a:rPr lang="en-US" sz="4600" b="0" dirty="0"/>
              <a:t>that could be used to ensure a protocol is being conducted in accordance with the IACUC approval.  (30 sec)</a:t>
            </a:r>
            <a:br>
              <a:rPr lang="en-US" sz="4600" b="0" dirty="0"/>
            </a:br>
            <a:endParaRPr lang="en-US" sz="4600" b="0" dirty="0"/>
          </a:p>
          <a:p>
            <a:pPr marL="0" indent="0" fontAlgn="t">
              <a:lnSpc>
                <a:spcPct val="120000"/>
              </a:lnSpc>
              <a:spcBef>
                <a:spcPts val="0"/>
              </a:spcBef>
            </a:pPr>
            <a:r>
              <a:rPr lang="en-US" sz="4600" b="0" dirty="0"/>
              <a:t>Pair up with a neighbor and discuss. (1 min)</a:t>
            </a:r>
          </a:p>
          <a:p>
            <a:pPr marL="0" indent="0" fontAlgn="t">
              <a:lnSpc>
                <a:spcPct val="120000"/>
              </a:lnSpc>
              <a:spcBef>
                <a:spcPts val="0"/>
              </a:spcBef>
            </a:pPr>
            <a:r>
              <a:rPr lang="en-US" sz="4600" b="0" dirty="0"/>
              <a:t/>
            </a:r>
            <a:br>
              <a:rPr lang="en-US" sz="4600" b="0" dirty="0"/>
            </a:br>
            <a:r>
              <a:rPr lang="en-US" sz="4600" b="0" dirty="0"/>
              <a:t>Share with others at your table the monitoring strategies you discussed. (2 min)</a:t>
            </a:r>
          </a:p>
          <a:p>
            <a:pPr fontAlgn="t"/>
            <a:endParaRPr lang="en-US" dirty="0"/>
          </a:p>
        </p:txBody>
      </p:sp>
    </p:spTree>
    <p:extLst>
      <p:ext uri="{BB962C8B-B14F-4D97-AF65-F5344CB8AC3E}">
        <p14:creationId xmlns:p14="http://schemas.microsoft.com/office/powerpoint/2010/main" val="22517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46266" y="1097279"/>
            <a:ext cx="8134596" cy="4484123"/>
          </a:xfrm>
        </p:spPr>
        <p:txBody>
          <a:bodyPr>
            <a:noAutofit/>
          </a:bodyPr>
          <a:lstStyle/>
          <a:p>
            <a:pPr marL="119063" indent="-119063" fontAlgn="t">
              <a:spcBef>
                <a:spcPts val="0"/>
              </a:spcBef>
              <a:buFont typeface="Arial" panose="020B0604020202020204" pitchFamily="34" charset="0"/>
              <a:buChar char="•"/>
            </a:pPr>
            <a:r>
              <a:rPr lang="en-US" sz="2200" b="0" dirty="0"/>
              <a:t>Examination of surgical areas, including anesthetic equipment, use of appropriate aseptic technique, and handling and use of controlled substances</a:t>
            </a:r>
          </a:p>
          <a:p>
            <a:pPr marL="0" indent="0" fontAlgn="t">
              <a:spcBef>
                <a:spcPts val="0"/>
              </a:spcBef>
            </a:pPr>
            <a:endParaRPr lang="en-US" sz="1200" b="0" dirty="0"/>
          </a:p>
          <a:p>
            <a:pPr marL="119063" indent="-119063" fontAlgn="t">
              <a:spcBef>
                <a:spcPts val="0"/>
              </a:spcBef>
              <a:buFont typeface="Arial" panose="020B0604020202020204" pitchFamily="34" charset="0"/>
              <a:buChar char="•"/>
            </a:pPr>
            <a:r>
              <a:rPr lang="en-US" sz="2200" b="0" dirty="0"/>
              <a:t>Review of protocol-related health and safety issues</a:t>
            </a:r>
          </a:p>
          <a:p>
            <a:pPr marL="0" indent="0" fontAlgn="t">
              <a:spcBef>
                <a:spcPts val="0"/>
              </a:spcBef>
            </a:pPr>
            <a:endParaRPr lang="en-US" sz="1200" b="0" dirty="0"/>
          </a:p>
          <a:p>
            <a:pPr marL="119063" indent="-119063" fontAlgn="t">
              <a:spcBef>
                <a:spcPts val="0"/>
              </a:spcBef>
              <a:buFont typeface="Arial" panose="020B0604020202020204" pitchFamily="34" charset="0"/>
              <a:buChar char="•"/>
            </a:pPr>
            <a:r>
              <a:rPr lang="en-US" sz="2200" b="0" dirty="0"/>
              <a:t>Review of anesthetic and surgical records</a:t>
            </a:r>
          </a:p>
          <a:p>
            <a:pPr marL="0" indent="0" fontAlgn="t">
              <a:spcBef>
                <a:spcPts val="0"/>
              </a:spcBef>
            </a:pPr>
            <a:endParaRPr lang="en-US" sz="1200" b="0" dirty="0"/>
          </a:p>
          <a:p>
            <a:pPr marL="119063" indent="-119063" fontAlgn="t">
              <a:spcBef>
                <a:spcPts val="0"/>
              </a:spcBef>
              <a:buFont typeface="Arial" panose="020B0604020202020204" pitchFamily="34" charset="0"/>
              <a:buChar char="•"/>
            </a:pPr>
            <a:r>
              <a:rPr lang="en-US" sz="2200" b="0" dirty="0"/>
              <a:t>Regular review of adverse or unexpected experimental outcomes affecting the animals</a:t>
            </a:r>
          </a:p>
          <a:p>
            <a:pPr marL="0" indent="0" fontAlgn="t">
              <a:spcBef>
                <a:spcPts val="0"/>
              </a:spcBef>
            </a:pPr>
            <a:endParaRPr lang="en-US" sz="1200" b="0" dirty="0"/>
          </a:p>
          <a:p>
            <a:pPr marL="119063" indent="-119063" fontAlgn="t">
              <a:spcBef>
                <a:spcPts val="0"/>
              </a:spcBef>
              <a:buFont typeface="Arial" panose="020B0604020202020204" pitchFamily="34" charset="0"/>
              <a:buChar char="•"/>
            </a:pPr>
            <a:r>
              <a:rPr lang="en-US" sz="2200" b="0" dirty="0"/>
              <a:t>Observation of laboratory practices and procedures and comparison with approved protocols</a:t>
            </a:r>
          </a:p>
        </p:txBody>
      </p:sp>
      <p:pic>
        <p:nvPicPr>
          <p:cNvPr id="6" name="Content Placeholder 5" descr="Guide for the Care and Use of Laboratory Animal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932752" y="1097280"/>
            <a:ext cx="2475441" cy="3713162"/>
          </a:xfrm>
        </p:spPr>
      </p:pic>
      <p:sp>
        <p:nvSpPr>
          <p:cNvPr id="2" name="Title 1"/>
          <p:cNvSpPr>
            <a:spLocks noGrp="1"/>
          </p:cNvSpPr>
          <p:nvPr>
            <p:ph type="title"/>
          </p:nvPr>
        </p:nvSpPr>
        <p:spPr/>
        <p:txBody>
          <a:bodyPr/>
          <a:lstStyle/>
          <a:p>
            <a:r>
              <a:rPr lang="en-US" dirty="0"/>
              <a:t>Monitoring Strategies from </a:t>
            </a:r>
            <a:r>
              <a:rPr lang="en-US" i="1" dirty="0"/>
              <a:t>the Guide</a:t>
            </a:r>
            <a:r>
              <a:rPr lang="en-US" dirty="0"/>
              <a:t>, </a:t>
            </a:r>
            <a:r>
              <a:rPr lang="en-US" cap="none" dirty="0"/>
              <a:t>p</a:t>
            </a:r>
            <a:r>
              <a:rPr lang="en-US" dirty="0"/>
              <a:t>. 34</a:t>
            </a:r>
          </a:p>
        </p:txBody>
      </p:sp>
    </p:spTree>
    <p:extLst>
      <p:ext uri="{BB962C8B-B14F-4D97-AF65-F5344CB8AC3E}">
        <p14:creationId xmlns:p14="http://schemas.microsoft.com/office/powerpoint/2010/main" val="10075680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element uid="9920fcc9-9f43-4d43-9e3e-b98a219cfd55" value=""/>
</sisl>
</file>

<file path=customXml/itemProps1.xml><?xml version="1.0" encoding="utf-8"?>
<ds:datastoreItem xmlns:ds="http://schemas.openxmlformats.org/officeDocument/2006/customXml" ds:itemID="{DEC5F7EE-510F-4741-8704-F31EBC0A4A65}">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Angles</Template>
  <TotalTime>595</TotalTime>
  <Words>905</Words>
  <Application>Microsoft Office PowerPoint</Application>
  <PresentationFormat>Widescreen</PresentationFormat>
  <Paragraphs>126</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Franklin Gothic Book</vt:lpstr>
      <vt:lpstr>Franklin Gothic Medium</vt:lpstr>
      <vt:lpstr>Mangal</vt:lpstr>
      <vt:lpstr>Tunga</vt:lpstr>
      <vt:lpstr>Wingdings</vt:lpstr>
      <vt:lpstr>Angles</vt:lpstr>
      <vt:lpstr>Post Approval Monitoring</vt:lpstr>
      <vt:lpstr>Over-arching Goal: Learners will be able to effectively conduct Post Approval Monitoring (PAM).</vt:lpstr>
      <vt:lpstr>Session Goal: understand what constitutes PAM and appreciate its value to a research program</vt:lpstr>
      <vt:lpstr>Take Home Objectives</vt:lpstr>
      <vt:lpstr>PAM</vt:lpstr>
      <vt:lpstr>Definition of PAM</vt:lpstr>
      <vt:lpstr>Monitoring Strategies</vt:lpstr>
      <vt:lpstr>identifying monitoring strategies </vt:lpstr>
      <vt:lpstr>Monitoring Strategies from the Guide, p. 34</vt:lpstr>
      <vt:lpstr>scenario</vt:lpstr>
      <vt:lpstr>justify the value of PAM</vt:lpstr>
      <vt:lpstr>Session Goal: Understand what constitutes PAM and appreciate its value to a research program</vt:lpstr>
      <vt:lpstr>Summative Assessments Define PAM</vt:lpstr>
      <vt:lpstr>summative assessment Monitoring strategies</vt:lpstr>
      <vt:lpstr>summative assessment Best Practices</vt:lpstr>
      <vt:lpstr>summative assessment justifying the value of PAM</vt:lpstr>
    </vt:vector>
  </TitlesOfParts>
  <Company>ICARE Project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 Project Module: ICARE Project Module: Post Approval Monitoring – February 2018</dc:title>
  <dc:subject>ICARE Project Module: ICARE Project Module: Post Approval Monitoring – February 2018</dc:subject>
  <dc:creator>ICARE Project</dc:creator>
  <cp:keywords>ICARE Project Module: ICARE Project Module: Post Approval Monitoring – February 2018</cp:keywords>
  <cp:lastModifiedBy>OLAW</cp:lastModifiedBy>
  <cp:revision>131</cp:revision>
  <dcterms:created xsi:type="dcterms:W3CDTF">2018-02-20T22:02:02Z</dcterms:created>
  <dcterms:modified xsi:type="dcterms:W3CDTF">2019-04-09T17:46:56Z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e7c43001-4c84-450e-8c2a-97571827f4e4</vt:lpwstr>
  </property>
  <property fmtid="{D5CDD505-2E9C-101B-9397-08002B2CF9AE}" pid="3" name="bjSaver">
    <vt:lpwstr>jAgE7sSVtc0kOLq9xhxt8G1HAayPdb0Q</vt:lpwstr>
  </property>
  <property fmtid="{D5CDD505-2E9C-101B-9397-08002B2CF9AE}" pid="4" name="bjDocumentLabelXML">
    <vt:lpwstr>&lt;?xml version="1.0" encoding="us-ascii"?&gt;&lt;sisl xmlns:xsi="http://www.w3.org/2001/XMLSchema-instance" xmlns:xsd="http://www.w3.org/2001/XMLSchema" sislVersion="0" policy="a10f9ac0-5937-4b4f-b459-96aedd9ed2c5" xmlns="http://www.boldonjames.com/2008/01/sie/i</vt:lpwstr>
  </property>
  <property fmtid="{D5CDD505-2E9C-101B-9397-08002B2CF9AE}" pid="5" name="bjDocumentLabelXML-0">
    <vt:lpwstr>nternal/label"&gt;&lt;element uid="9920fcc9-9f43-4d43-9e3e-b98a219cfd55" value="" /&gt;&lt;/sisl&gt;</vt:lpwstr>
  </property>
  <property fmtid="{D5CDD505-2E9C-101B-9397-08002B2CF9AE}" pid="6" name="bjDocumentSecurityLabel">
    <vt:lpwstr>Not Classified</vt:lpwstr>
  </property>
  <property fmtid="{D5CDD505-2E9C-101B-9397-08002B2CF9AE}" pid="7" name="Language">
    <vt:lpwstr>English</vt:lpwstr>
  </property>
</Properties>
</file>